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56" r:id="rId2"/>
    <p:sldId id="257" r:id="rId3"/>
    <p:sldId id="273" r:id="rId4"/>
    <p:sldId id="271" r:id="rId5"/>
    <p:sldId id="272" r:id="rId6"/>
    <p:sldId id="270" r:id="rId7"/>
    <p:sldId id="266" r:id="rId8"/>
    <p:sldId id="274" r:id="rId9"/>
    <p:sldId id="267" r:id="rId10"/>
    <p:sldId id="275" r:id="rId1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yP5/TLWlpOW0/4QyDcuWw==" hashData="9aiBGg4P4s2fyxG6ws7Dg+Owj9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7" y="-389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35448" y="-16706"/>
            <a:ext cx="9108552" cy="5703151"/>
          </a:xfrm>
          <a:prstGeom prst="rect">
            <a:avLst/>
          </a:prstGeom>
          <a:blipFill dpi="0" rotWithShape="1">
            <a:blip r:embed="rId2" cstate="print">
              <a:alphaModFix amt="25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99471"/>
            <a:ext cx="9252520" cy="209740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448" y="2137420"/>
            <a:ext cx="91085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40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 </a:t>
            </a:r>
            <a:r>
              <a:rPr lang="ru-RU" sz="36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ОБ ОПАСНОСТЯХ </a:t>
            </a:r>
          </a:p>
          <a:p>
            <a:pPr>
              <a:tabLst>
                <a:tab pos="2147888" algn="l"/>
              </a:tabLst>
              <a:defRPr/>
            </a:pPr>
            <a:r>
              <a:rPr lang="ru-RU" sz="36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УПОТРЕБЛЕНИЯ </a:t>
            </a:r>
            <a:r>
              <a:rPr lang="ru-RU" sz="36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cs typeface="Calibri" pitchFamily="34" charset="0"/>
              </a:rPr>
              <a:t>НЕОВЕРШЕННОЛЕТНИМИ</a:t>
            </a:r>
            <a:endParaRPr lang="ru-RU" sz="36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cs typeface="Calibri" pitchFamily="34" charset="0"/>
            </a:endParaRPr>
          </a:p>
          <a:p>
            <a:pPr>
              <a:tabLst>
                <a:tab pos="2147888" algn="l"/>
              </a:tabLst>
              <a:defRPr/>
            </a:pPr>
            <a:r>
              <a:rPr lang="ru-RU" sz="36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 НИКОТИНСОДЕРЖАЩЕЙ  ПРОДУКЦИИ</a:t>
            </a:r>
            <a:endParaRPr lang="ru-RU" sz="36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20"/>
    </mc:Choice>
    <mc:Fallback xmlns="">
      <p:transition advTm="58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35448" y="-16706"/>
            <a:ext cx="9108552" cy="5703151"/>
          </a:xfrm>
          <a:prstGeom prst="rect">
            <a:avLst/>
          </a:prstGeom>
          <a:blipFill dpi="0" rotWithShape="1">
            <a:blip r:embed="rId2" cstate="print">
              <a:alphaModFix amt="25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71"/>
            <a:ext cx="9252520" cy="2097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492"/>
            <a:ext cx="9144000" cy="952500"/>
          </a:xfrm>
        </p:spPr>
        <p:txBody>
          <a:bodyPr>
            <a:noAutofit/>
          </a:bodyPr>
          <a:lstStyle/>
          <a:p>
            <a:pPr>
              <a:tabLst>
                <a:tab pos="2147888" algn="l"/>
              </a:tabLst>
              <a:defRPr/>
            </a:pPr>
            <a:r>
              <a:rPr lang="ru-RU" sz="60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БЛАГОДАРИМ ЗА ВНИМАНИЕ !</a:t>
            </a:r>
            <a:endParaRPr lang="ru-RU" sz="60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21196"/>
            <a:ext cx="8640960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8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ЧЕМ ОПАСНО КУРЕНИЕ?</a:t>
            </a:r>
            <a:endParaRPr lang="ru-RU" sz="28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2087722" y="2978697"/>
            <a:ext cx="4968556" cy="50405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-2232758" y="2978695"/>
            <a:ext cx="4968555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46445"/>
            <a:ext cx="3434782" cy="4968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2" y="746446"/>
            <a:ext cx="3434782" cy="49685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6411514" y="2978698"/>
            <a:ext cx="4968555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91880" y="112732"/>
            <a:ext cx="5640556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4</a:t>
            </a: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 ФАКТА О ВЕЙПЕ, КОТОРЫЕ СКРЫВАЮТ ПРОИЗВОДИТЕЛИ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90777" y="852960"/>
            <a:ext cx="5664369" cy="260526"/>
            <a:chOff x="3490777" y="852960"/>
            <a:chExt cx="5664369" cy="26052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312158" y="852960"/>
              <a:ext cx="2842988" cy="26052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90777" y="852960"/>
              <a:ext cx="2845280" cy="2605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97" y="-94828"/>
            <a:ext cx="3672408" cy="59046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11858" y="1417340"/>
            <a:ext cx="540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1. ВРЕД ВЕЙПА ДЛЯ ЗДОРОВЬЯ ДОКАЗАН</a:t>
            </a:r>
            <a:endParaRPr lang="ru-RU" sz="1600" dirty="0">
              <a:solidFill>
                <a:schemeClr val="accent1"/>
              </a:solidFill>
            </a:endParaRPr>
          </a:p>
          <a:p>
            <a:pPr indent="446088" algn="just"/>
            <a:r>
              <a:rPr lang="ru-RU" sz="1600" b="1" dirty="0"/>
              <a:t>Производители электронных устройств уверяют, что внутри - безвредное вещество, чуть ли не чистый водяной пар. Всемирная организация здравоохранения на этот счет имеет совершенно противоположное мнение. </a:t>
            </a:r>
            <a:r>
              <a:rPr lang="ru-RU" sz="1600" b="1" dirty="0">
                <a:solidFill>
                  <a:schemeClr val="accent1"/>
                </a:solidFill>
              </a:rPr>
              <a:t>В докладе «Об электронных системах доставки никотина» </a:t>
            </a:r>
            <a:r>
              <a:rPr lang="ru-RU" sz="1600" b="1" dirty="0" smtClean="0">
                <a:solidFill>
                  <a:schemeClr val="accent1"/>
                </a:solidFill>
              </a:rPr>
              <a:t>ВОЗ</a:t>
            </a:r>
            <a:r>
              <a:rPr lang="ru-RU" sz="1600" b="1" dirty="0" smtClean="0"/>
              <a:t> сообщается</a:t>
            </a:r>
            <a:r>
              <a:rPr lang="ru-RU" sz="1600" b="1" dirty="0"/>
              <a:t>, что «аэрозоль ЭСДН (электронные системы доставки никотина) не является всего лишь «водяным паром», как это часто утверждается».</a:t>
            </a:r>
          </a:p>
          <a:p>
            <a:pPr indent="446088" algn="just"/>
            <a:r>
              <a:rPr lang="ru-RU" sz="1600" b="1" dirty="0"/>
              <a:t>Эксперты установили, что основными компонентами раствора, помимо никотина, являются </a:t>
            </a:r>
            <a:r>
              <a:rPr lang="ru-RU" sz="1600" b="1" dirty="0" err="1"/>
              <a:t>пропиленгликоль</a:t>
            </a:r>
            <a:r>
              <a:rPr lang="ru-RU" sz="1600" b="1" dirty="0"/>
              <a:t>, глицерин, ароматизирующие вещества, формальдегид и другие, вызывающие рак, вещества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402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31056"/>
            <a:ext cx="3600400" cy="20249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92860" y="1121536"/>
            <a:ext cx="43525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2</a:t>
            </a:r>
            <a:r>
              <a:rPr lang="ru-RU" sz="1600" b="1" dirty="0" smtClean="0">
                <a:solidFill>
                  <a:schemeClr val="accent1"/>
                </a:solidFill>
              </a:rPr>
              <a:t>. </a:t>
            </a:r>
            <a:r>
              <a:rPr lang="ru-RU" sz="1600" b="1" dirty="0">
                <a:solidFill>
                  <a:schemeClr val="accent1"/>
                </a:solidFill>
              </a:rPr>
              <a:t>ДОЗИРОВКА НИКОТИНА И ДОБАВОК НЕИЗВЕСТНА</a:t>
            </a:r>
          </a:p>
          <a:p>
            <a:pPr indent="446088" algn="just"/>
            <a:r>
              <a:rPr lang="ru-RU" sz="1600" b="1" dirty="0"/>
              <a:t>По причине отсутствия строгого контроля узнать дозировку тех или иных веществ почти нереально. Даже если на упаковке написано, что это устройство с низким содержанием никотина, никто это проверить толком не сможет</a:t>
            </a:r>
            <a:r>
              <a:rPr lang="ru-RU" sz="1600" b="1" dirty="0" smtClean="0"/>
              <a:t>.</a:t>
            </a:r>
          </a:p>
          <a:p>
            <a:pPr indent="446088" algn="just"/>
            <a:r>
              <a:rPr lang="ru-RU" sz="1600" b="1" dirty="0" smtClean="0"/>
              <a:t>На пачке обычных сигарет хотя бы указывается, сколько там смол, никотина, в случае с электронными заявленное количество никотина и других веществ часто не совпадает с их фактическим содержанием. Человек думает, что раз купил электронную сигарету, то теперь курит меньше - а на самом деле это может быть даже больше, чем в обычной сигарете. О каком отказе от никотина тогда может идти речь?</a:t>
            </a:r>
          </a:p>
          <a:p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4689" y="112732"/>
            <a:ext cx="9167125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4</a:t>
            </a: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 ФАКТА О ВЕЙПЕ, КОТОРЫЕ СКРЫВАЮТ ПРОИЗВОДИТЕЛИ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341"/>
            <a:ext cx="4196818" cy="23601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78253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Иллюстративные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056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61676"/>
            <a:ext cx="4427737" cy="2485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25" y="1113486"/>
            <a:ext cx="2499713" cy="454493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34689" y="112732"/>
            <a:ext cx="9167125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4</a:t>
            </a: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 ФАКТА О ВЕЙПЕ, КОТОРЫЕ СКРЫВАЮТ ПРОИЗВОДИТЕЛИ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30679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3</a:t>
            </a:r>
            <a:r>
              <a:rPr lang="ru-RU" sz="1600" b="1" dirty="0" smtClean="0">
                <a:solidFill>
                  <a:schemeClr val="accent1"/>
                </a:solidFill>
              </a:rPr>
              <a:t>. </a:t>
            </a:r>
            <a:r>
              <a:rPr lang="ru-RU" sz="1600" b="1" dirty="0">
                <a:solidFill>
                  <a:schemeClr val="accent1"/>
                </a:solidFill>
              </a:rPr>
              <a:t>ВЕЙПЫ ИНОГДА ВЗРЫВАЮТСЯ</a:t>
            </a:r>
          </a:p>
          <a:p>
            <a:pPr indent="446088" algn="just"/>
            <a:r>
              <a:rPr lang="ru-RU" sz="1600" b="1" dirty="0"/>
              <a:t>В мире было зафиксировано уже несколько случаев, когда </a:t>
            </a:r>
            <a:r>
              <a:rPr lang="ru-RU" sz="1600" b="1" dirty="0" err="1"/>
              <a:t>вейп</a:t>
            </a:r>
            <a:r>
              <a:rPr lang="ru-RU" sz="1600" b="1" dirty="0"/>
              <a:t> взрывался во рту курящего. Были такие инциденты и в России.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91561"/>
            <a:ext cx="6384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dirty="0" smtClean="0"/>
              <a:t>Последний </a:t>
            </a:r>
            <a:r>
              <a:rPr lang="ru-RU" sz="1600" b="1" dirty="0"/>
              <a:t>произошел </a:t>
            </a:r>
            <a:r>
              <a:rPr lang="ru-RU" sz="1600" b="1" dirty="0" smtClean="0"/>
              <a:t>относительно недавно: </a:t>
            </a:r>
            <a:r>
              <a:rPr lang="ru-RU" sz="1600" b="1" dirty="0"/>
              <a:t>в </a:t>
            </a:r>
            <a:r>
              <a:rPr lang="ru-RU" sz="1600" b="1" dirty="0" smtClean="0"/>
              <a:t>больницу </a:t>
            </a:r>
            <a:r>
              <a:rPr lang="ru-RU" sz="1600" b="1" dirty="0"/>
              <a:t>доставили 17-летнего школьника, у него вместо рта было сплошное кровавое месиво. Рванувший </a:t>
            </a:r>
            <a:r>
              <a:rPr lang="ru-RU" sz="1600" b="1" dirty="0" err="1"/>
              <a:t>вейп</a:t>
            </a:r>
            <a:r>
              <a:rPr lang="ru-RU" sz="1600" b="1" dirty="0"/>
              <a:t> разворотил мальчику челюсти, </a:t>
            </a:r>
            <a:r>
              <a:rPr lang="ru-RU" sz="1600" b="1" dirty="0" smtClean="0"/>
              <a:t>зубы и </a:t>
            </a:r>
            <a:r>
              <a:rPr lang="ru-RU" sz="1600" b="1" dirty="0"/>
              <a:t>губы. Хирурги еле спасли жизнь подростку. Но теперь ему предстоит пластика и вставка выбитых взрывом зубов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593573" y="3262841"/>
            <a:ext cx="2858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Иллюстративные фото 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443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34689" y="112732"/>
            <a:ext cx="9167125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4 ФАКТА О ВЕЙПЕ, КОТОРЫЕ СКРЫВАЮТ ПРОИЗВОДИТЕЛИ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" y="1009604"/>
            <a:ext cx="3906057" cy="26094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5" y="2785492"/>
            <a:ext cx="4009321" cy="26728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4008" y="1273324"/>
            <a:ext cx="44691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4</a:t>
            </a:r>
            <a:r>
              <a:rPr lang="ru-RU" sz="1600" b="1" dirty="0" smtClean="0">
                <a:solidFill>
                  <a:schemeClr val="accent1"/>
                </a:solidFill>
              </a:rPr>
              <a:t>. </a:t>
            </a:r>
            <a:r>
              <a:rPr lang="ru-RU" sz="1600" b="1" dirty="0">
                <a:solidFill>
                  <a:schemeClr val="accent1"/>
                </a:solidFill>
              </a:rPr>
              <a:t>ВЫЗЫВАЮТ АЛЛЕРГИЮ</a:t>
            </a:r>
          </a:p>
          <a:p>
            <a:pPr indent="446088" algn="just"/>
            <a:r>
              <a:rPr lang="ru-RU" sz="1600" b="1" dirty="0"/>
              <a:t>Принцип работы электронной сигареты - как у кипятильника: спираль нагревается, курительный состав выделяет пар. При этом некоторые компоненты курительной смеси, особенно </a:t>
            </a:r>
            <a:r>
              <a:rPr lang="ru-RU" sz="1600" b="1" dirty="0" err="1"/>
              <a:t>пропиленгликоль</a:t>
            </a:r>
            <a:r>
              <a:rPr lang="ru-RU" sz="1600" b="1" dirty="0"/>
              <a:t>, могут вызвать раздражение верхних дыхательных путей. В итоге все это выливается в аллергическую реакцию.</a:t>
            </a:r>
          </a:p>
          <a:p>
            <a:pPr indent="446088" algn="just"/>
            <a:r>
              <a:rPr lang="ru-RU" sz="1600" b="1" dirty="0"/>
              <a:t>Кроме того, природный табачный никотин в </a:t>
            </a:r>
            <a:r>
              <a:rPr lang="ru-RU" sz="1600" b="1" dirty="0" err="1"/>
              <a:t>вейпах</a:t>
            </a:r>
            <a:r>
              <a:rPr lang="ru-RU" sz="1600" b="1" dirty="0"/>
              <a:t> заменен на химический, а это еще вреднее. Например, сульфат никотина, который раньше использовали в качестве пестицидов для уничтожения насекомых, а потом и вовсе запретили из-за их высокой токсичности. А люди, получается, затягиваются аналогами пестицидов</a:t>
            </a:r>
            <a:r>
              <a:rPr lang="ru-RU" sz="1600" b="1" dirty="0" smtClean="0"/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4988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Иллюстративные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923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6" b="5950"/>
          <a:stretch/>
        </p:blipFill>
        <p:spPr>
          <a:xfrm>
            <a:off x="4751604" y="1113486"/>
            <a:ext cx="4235084" cy="460151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11147" y="121196"/>
            <a:ext cx="9178271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ЧТО ТАКОЕ СНЮС И ЧЕМ ОТЛИЧАЕТСЯ ОТ СИГАРЕТЫ?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07566"/>
            <a:ext cx="4644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b="1" dirty="0" err="1">
                <a:solidFill>
                  <a:schemeClr val="accent1"/>
                </a:solidFill>
              </a:rPr>
              <a:t>Снюс</a:t>
            </a:r>
            <a:r>
              <a:rPr lang="ru-RU" b="1" dirty="0"/>
              <a:t> – это вид бездымного табака. Делают его из увлажненного измельченного табака, который обработан раствором соли и соды и упакован в пакетики. </a:t>
            </a:r>
            <a:r>
              <a:rPr lang="ru-RU" b="1" dirty="0" smtClean="0"/>
              <a:t>Его </a:t>
            </a:r>
            <a:r>
              <a:rPr lang="ru-RU" b="1" dirty="0"/>
              <a:t>не курят, а долго рассасывают</a:t>
            </a:r>
            <a:r>
              <a:rPr lang="ru-RU" b="1" dirty="0" smtClean="0"/>
              <a:t>.</a:t>
            </a:r>
          </a:p>
          <a:p>
            <a:pPr indent="265113" algn="just"/>
            <a:r>
              <a:rPr lang="ru-RU" b="1" dirty="0" smtClean="0"/>
              <a:t> Таким образом, никотин </a:t>
            </a:r>
            <a:r>
              <a:rPr lang="ru-RU" b="1" dirty="0"/>
              <a:t>гораздо быстрее попадает в кровь и клетки головного мозга. </a:t>
            </a:r>
            <a:r>
              <a:rPr lang="ru-RU" b="1" dirty="0" smtClean="0"/>
              <a:t>Причем его доза значительно превышает количество никотина, содержащегося в </a:t>
            </a:r>
            <a:r>
              <a:rPr lang="ru-RU" b="1" dirty="0"/>
              <a:t>сигарете. Если в самой крепкой сигарете содержится до 1,5 мг никотина, то при употреблении </a:t>
            </a:r>
            <a:r>
              <a:rPr lang="ru-RU" b="1" dirty="0" err="1"/>
              <a:t>снюса</a:t>
            </a:r>
            <a:r>
              <a:rPr lang="ru-RU" b="1" dirty="0"/>
              <a:t> можно получить до 22 мг никотина.</a:t>
            </a:r>
            <a:r>
              <a:rPr lang="ru-RU" dirty="0"/>
              <a:t> </a:t>
            </a:r>
            <a:r>
              <a:rPr lang="ru-RU" b="1" dirty="0" smtClean="0"/>
              <a:t>Это приводит к тому, что при употреблении </a:t>
            </a:r>
            <a:r>
              <a:rPr lang="ru-RU" b="1" dirty="0" err="1" smtClean="0"/>
              <a:t>снюса</a:t>
            </a:r>
            <a:r>
              <a:rPr lang="ru-RU" b="1" dirty="0" smtClean="0"/>
              <a:t> человек </a:t>
            </a:r>
            <a:r>
              <a:rPr lang="ru-RU" b="1" dirty="0"/>
              <a:t>получает токсический удар по жизненно важным </a:t>
            </a:r>
            <a:r>
              <a:rPr lang="ru-RU" b="1" dirty="0" smtClean="0"/>
              <a:t>органам.</a:t>
            </a:r>
          </a:p>
          <a:p>
            <a:pPr algn="just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26" y="0"/>
            <a:ext cx="9178272" cy="9525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СНЮС. ТАБАК БЕЗДЫМНЫЙ, НО НЕ БЕЗВРЕДНЫЙ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1174888"/>
            <a:ext cx="4381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b="1" dirty="0" err="1" smtClean="0"/>
              <a:t>Снюс</a:t>
            </a:r>
            <a:r>
              <a:rPr lang="ru-RU" b="1" dirty="0" smtClean="0"/>
              <a:t> </a:t>
            </a:r>
            <a:r>
              <a:rPr lang="ru-RU" b="1" dirty="0"/>
              <a:t>содержит более 30 химических веществ, с потенциальным канцерогенным эффектом. Самые опасные из них- </a:t>
            </a:r>
            <a:r>
              <a:rPr lang="ru-RU" b="1" dirty="0" err="1"/>
              <a:t>нитрозамины</a:t>
            </a:r>
            <a:r>
              <a:rPr lang="ru-RU" b="1" dirty="0"/>
              <a:t>, они образуются ещё   при производстве, в процессе ферментации табака. </a:t>
            </a:r>
          </a:p>
          <a:p>
            <a:pPr indent="265113" algn="just"/>
            <a:r>
              <a:rPr lang="ru-RU" b="1" dirty="0" err="1" smtClean="0"/>
              <a:t>Снюс</a:t>
            </a:r>
            <a:r>
              <a:rPr lang="ru-RU" b="1" dirty="0" smtClean="0"/>
              <a:t> остаётся во рту дольше, по сравнению с сигаретным дымом, соответственно, вредные химические вещества дольше воздействуют на организм. Таким образом, люди, которые употребляют </a:t>
            </a:r>
            <a:r>
              <a:rPr lang="ru-RU" b="1" dirty="0" err="1" smtClean="0"/>
              <a:t>снюс</a:t>
            </a:r>
            <a:r>
              <a:rPr lang="ru-RU" b="1" dirty="0" smtClean="0"/>
              <a:t>, фактически подвергаются воздействию более высоких уровней </a:t>
            </a:r>
            <a:r>
              <a:rPr lang="ru-RU" b="1" dirty="0" err="1" smtClean="0"/>
              <a:t>нитрозаминов</a:t>
            </a:r>
            <a:r>
              <a:rPr lang="ru-RU" b="1" dirty="0" smtClean="0"/>
              <a:t> и других токсичных веществ, нежели курильщики традиционных сигарет.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3" y="1633364"/>
            <a:ext cx="3804221" cy="2972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468779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464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11147" y="121196"/>
            <a:ext cx="9178271" cy="62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ЧЕМ  ОПАСЕН  СНЮС?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3321" y="1201315"/>
            <a:ext cx="4465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Отказ </a:t>
            </a:r>
            <a:r>
              <a:rPr lang="ru-RU" b="1" dirty="0"/>
              <a:t>от использования </a:t>
            </a:r>
            <a:r>
              <a:rPr lang="ru-RU" b="1" dirty="0" err="1"/>
              <a:t>снюса</a:t>
            </a:r>
            <a:r>
              <a:rPr lang="ru-RU" b="1" dirty="0"/>
              <a:t> - процесс более тяжёлый, чем отказ от курения, зачастую невозможный без помощи специалиста и курса реабилитации. </a:t>
            </a:r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201315"/>
            <a:ext cx="4441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b="1" dirty="0"/>
              <a:t>Употребление бездымного табака – доказанная причина развития рака полости рта, рака поджелудочной железы, рака пищевода, и рака лёгких. </a:t>
            </a:r>
          </a:p>
          <a:p>
            <a:pPr indent="265113" algn="just"/>
            <a:r>
              <a:rPr lang="ru-RU" b="1" dirty="0"/>
              <a:t>Длительное использование бездымного табака приводит к пародонтозу, разрушению зубов, появлению тахикардии и гипертонии. </a:t>
            </a:r>
            <a:endParaRPr lang="ru-RU" b="1" dirty="0" smtClean="0"/>
          </a:p>
          <a:p>
            <a:pPr indent="265113" algn="just"/>
            <a:r>
              <a:rPr lang="ru-RU" b="1" dirty="0"/>
              <a:t>В отличие от сигарет </a:t>
            </a:r>
            <a:r>
              <a:rPr lang="ru-RU" b="1" dirty="0" err="1"/>
              <a:t>снюс</a:t>
            </a:r>
            <a:r>
              <a:rPr lang="ru-RU" b="1" dirty="0"/>
              <a:t> вызывает зависимость в короткие сроки, а его употребление даже у взрослых людей способно вызвать серьезное отравление, аллергические реакции и </a:t>
            </a:r>
            <a:r>
              <a:rPr lang="ru-RU" b="1" dirty="0" smtClean="0"/>
              <a:t>даже привести </a:t>
            </a:r>
            <a:r>
              <a:rPr lang="ru-RU" b="1" dirty="0"/>
              <a:t>к летальному исходу. </a:t>
            </a:r>
            <a:endParaRPr lang="ru-RU" b="1" dirty="0" smtClean="0"/>
          </a:p>
          <a:p>
            <a:pPr indent="265113" algn="just"/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5" y="2497460"/>
            <a:ext cx="4453350" cy="30875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8717" y="5461930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133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">
        <p:checker/>
      </p:transition>
    </mc:Choice>
    <mc:Fallback xmlns="">
      <p:transition spd="slow" advTm="5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1" grpId="0" uiExpand="1" build="p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629</Words>
  <Application>Microsoft Office PowerPoint</Application>
  <PresentationFormat>Экран (16:10)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СНЮС. ТАБАК БЕЗДЫМНЫЙ, НО НЕ БЕЗВРЕДНЫЙ</vt:lpstr>
      <vt:lpstr>Презентация PowerPoint</vt:lpstr>
      <vt:lpstr>БЛАГОДАРИМ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</dc:title>
  <dc:creator>Кирилл В. Мишкилеев</dc:creator>
  <cp:lastModifiedBy>Mishkileev</cp:lastModifiedBy>
  <cp:revision>138</cp:revision>
  <dcterms:created xsi:type="dcterms:W3CDTF">2019-11-21T04:01:57Z</dcterms:created>
  <dcterms:modified xsi:type="dcterms:W3CDTF">2021-02-04T08:12:40Z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