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6" r:id="rId1"/>
  </p:sldMasterIdLst>
  <p:sldIdLst>
    <p:sldId id="256" r:id="rId2"/>
    <p:sldId id="275" r:id="rId3"/>
    <p:sldId id="278" r:id="rId4"/>
    <p:sldId id="280" r:id="rId5"/>
    <p:sldId id="286" r:id="rId6"/>
    <p:sldId id="285" r:id="rId7"/>
    <p:sldId id="281" r:id="rId8"/>
    <p:sldId id="288" r:id="rId9"/>
    <p:sldId id="289" r:id="rId10"/>
    <p:sldId id="276" r:id="rId11"/>
    <p:sldId id="290" r:id="rId12"/>
    <p:sldId id="291" r:id="rId13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alatino Linotype" panose="02040502050505030304" pitchFamily="18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A627PfKP8mnLBmElqR/+Q==" hashData="6k5WDGOSrDstsaLMfioPELR5yq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39" autoAdjust="0"/>
  </p:normalViewPr>
  <p:slideViewPr>
    <p:cSldViewPr>
      <p:cViewPr>
        <p:scale>
          <a:sx n="80" d="100"/>
          <a:sy n="80" d="100"/>
        </p:scale>
        <p:origin x="-67" y="-19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0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9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8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5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4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4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0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35448" y="-16706"/>
            <a:ext cx="9108552" cy="5703151"/>
          </a:xfrm>
          <a:prstGeom prst="rect">
            <a:avLst/>
          </a:prstGeom>
          <a:blipFill dpi="0" rotWithShape="1">
            <a:blip r:embed="rId2" cstate="print">
              <a:alphaModFix amt="25000"/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471"/>
            <a:ext cx="9252520" cy="209740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448" y="2569468"/>
            <a:ext cx="8969514" cy="1225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7888" algn="l"/>
              </a:tabLst>
              <a:defRPr/>
            </a:pPr>
            <a:r>
              <a:rPr lang="ru-RU" sz="40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ФИЗИЧЕСКАЯ И ДВИГАТЕЛЬНАЯ АКТИВНОСТЬ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25610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7" y="3270076"/>
            <a:ext cx="3960441" cy="23402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6" y="-16346"/>
            <a:ext cx="8229600" cy="869306"/>
          </a:xfrm>
        </p:spPr>
        <p:txBody>
          <a:bodyPr>
            <a:normAutofit/>
          </a:bodyPr>
          <a:lstStyle/>
          <a:p>
            <a:r>
              <a:rPr lang="ru-RU" sz="2300" b="1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РИСКИ, СВЯЗАННЫЕ С </a:t>
            </a:r>
            <a:r>
              <a:rPr lang="ru-RU" sz="23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НЕДОСТАТОЧНОЙ  ФИЗИЧЕСКОЙ АКТИВНОСТЬЮ</a:t>
            </a:r>
            <a:endParaRPr lang="ru-RU" sz="23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ea typeface="+mn-ea"/>
              <a:cs typeface="Calibri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41986" y="1143599"/>
            <a:ext cx="8650494" cy="16418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/>
              <a:t>При недостатке движения возникает болезнь, называемая гипокинезия (</a:t>
            </a:r>
            <a:r>
              <a:rPr lang="ru-RU" sz="1400" b="1" dirty="0" err="1"/>
              <a:t>гипо</a:t>
            </a:r>
            <a:r>
              <a:rPr lang="ru-RU" sz="1400" b="1" dirty="0"/>
              <a:t>... - пониженный против нормы). При этом у человека ухудшаются кровообращение, дыхание, пищеварение, снижается мышечная сила, страдают и другие функции организма. Хуже становятся память, внимание, падает умственная и физическая работоспособность. Человек чаще болеет. Поэтому нужно приучать организм к движению с раннего детства и заниматься физической культурой на протяжении всей </a:t>
            </a:r>
            <a:r>
              <a:rPr lang="ru-RU" sz="1400" b="1" dirty="0" smtClean="0"/>
              <a:t>жизни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83146" y="852960"/>
            <a:ext cx="4572000" cy="26052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23126" y="852960"/>
            <a:ext cx="4572000" cy="260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4551867" y="2753307"/>
            <a:ext cx="4309334" cy="2408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q"/>
              <a:defRPr sz="1600" b="1">
                <a:solidFill>
                  <a:srgbClr val="002060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pPr algn="just"/>
            <a:r>
              <a:rPr lang="ru-RU" dirty="0" smtClean="0"/>
              <a:t>ограничения </a:t>
            </a:r>
            <a:r>
              <a:rPr lang="ru-RU" dirty="0"/>
              <a:t>двигательной активности, связанные с режимом обучения и перегруженностью учебной программы;</a:t>
            </a:r>
          </a:p>
          <a:p>
            <a:pPr algn="just"/>
            <a:r>
              <a:rPr lang="ru-RU" dirty="0" smtClean="0"/>
              <a:t>отсутствие </a:t>
            </a:r>
            <a:r>
              <a:rPr lang="ru-RU" dirty="0"/>
              <a:t>систематических и достаточных занятий физическими упражнениями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r>
              <a:rPr lang="ru-RU" dirty="0" smtClean="0"/>
              <a:t>хронические </a:t>
            </a:r>
            <a:r>
              <a:rPr lang="ru-RU" dirty="0"/>
              <a:t>заболевания и дефекты развития, ограничивающие двигательную </a:t>
            </a:r>
            <a:r>
              <a:rPr lang="ru-RU" dirty="0" smtClean="0"/>
              <a:t>активность</a:t>
            </a:r>
            <a:endParaRPr lang="ru-RU" dirty="0"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3"/>
          </p:nvPr>
        </p:nvSpPr>
        <p:spPr>
          <a:xfrm>
            <a:off x="4517595" y="2359359"/>
            <a:ext cx="4343606" cy="360040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600" dirty="0" smtClean="0"/>
              <a:t>ПРИЧИНЫ ГИПОКИНЕЗИИ</a:t>
            </a:r>
            <a:r>
              <a:rPr lang="ru-RU" sz="1600" dirty="0" smtClean="0">
                <a:solidFill>
                  <a:schemeClr val="lt1"/>
                </a:solidFill>
              </a:rPr>
              <a:t>:</a:t>
            </a:r>
            <a:endParaRPr lang="ru-RU" sz="1600" dirty="0">
              <a:solidFill>
                <a:schemeClr val="lt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2047" y="2351744"/>
            <a:ext cx="3960440" cy="937804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1600" b="1" dirty="0"/>
              <a:t>Г</a:t>
            </a:r>
            <a:r>
              <a:rPr lang="ru-RU" sz="1600" b="1" dirty="0" smtClean="0"/>
              <a:t>ипокинезия наблюдается у 50% </a:t>
            </a:r>
            <a:r>
              <a:rPr lang="ru-RU" sz="1600" b="1" dirty="0" smtClean="0">
                <a:solidFill>
                  <a:schemeClr val="lt1"/>
                </a:solidFill>
              </a:rPr>
              <a:t>школьников в возрасте </a:t>
            </a:r>
            <a:r>
              <a:rPr lang="ru-RU" sz="1600" b="1" dirty="0">
                <a:solidFill>
                  <a:schemeClr val="lt1"/>
                </a:solidFill>
              </a:rPr>
              <a:t>6-8 </a:t>
            </a:r>
            <a:r>
              <a:rPr lang="ru-RU" sz="1600" b="1" dirty="0" smtClean="0">
                <a:solidFill>
                  <a:schemeClr val="lt1"/>
                </a:solidFill>
              </a:rPr>
              <a:t>лет, </a:t>
            </a:r>
            <a:r>
              <a:rPr lang="ru-RU" sz="1600" b="1" dirty="0"/>
              <a:t>70</a:t>
            </a:r>
            <a:r>
              <a:rPr lang="ru-RU" sz="1600" b="1" dirty="0" smtClean="0"/>
              <a:t>% </a:t>
            </a:r>
            <a:r>
              <a:rPr lang="ru-RU" sz="1600" b="1" dirty="0" smtClean="0">
                <a:solidFill>
                  <a:schemeClr val="lt1"/>
                </a:solidFill>
              </a:rPr>
              <a:t>учащихся в возрасте 9-12-лет, а также у 75% </a:t>
            </a:r>
            <a:r>
              <a:rPr lang="ru-RU" sz="1600" b="1" dirty="0" smtClean="0"/>
              <a:t>старшеклассников</a:t>
            </a:r>
            <a:endParaRPr lang="ru-RU" sz="1600" b="1" dirty="0">
              <a:solidFill>
                <a:schemeClr val="lt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31312" y="5468005"/>
            <a:ext cx="45951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i="1" dirty="0" smtClean="0"/>
              <a:t>Иллюстративное </a:t>
            </a:r>
            <a:r>
              <a:rPr lang="ru-RU" sz="1000" i="1" dirty="0"/>
              <a:t>фото </a:t>
            </a:r>
            <a:r>
              <a:rPr lang="ru-RU" sz="1000" i="1" dirty="0" smtClean="0"/>
              <a:t>из сети Интернет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8189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10" grpId="0" uiExpand="1" build="p"/>
      <p:bldP spid="12" grpId="0" animBg="1"/>
      <p:bldP spid="15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615230" y="1633364"/>
            <a:ext cx="5947770" cy="446449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346" y="0"/>
            <a:ext cx="8229600" cy="55324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ПРЕНЕБРЕЖЕНИЕ ФИЗИЧЕСКИМИ НАГРУЗКАМИ</a:t>
            </a:r>
            <a:endParaRPr lang="ru-RU" sz="22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ea typeface="+mn-ea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13486"/>
            <a:ext cx="4526773" cy="460151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400" b="1" dirty="0" smtClean="0">
                <a:solidFill>
                  <a:srgbClr val="16032A"/>
                </a:solidFill>
              </a:rPr>
              <a:t>Атрофии мышц и, как следствие, к н</a:t>
            </a:r>
            <a:r>
              <a:rPr lang="ru-RU" sz="1400" b="1" dirty="0" smtClean="0">
                <a:solidFill>
                  <a:srgbClr val="330033"/>
                </a:solidFill>
              </a:rPr>
              <a:t>арушению осанки и </a:t>
            </a:r>
            <a:r>
              <a:rPr lang="ru-RU" sz="1400" b="1" dirty="0">
                <a:solidFill>
                  <a:srgbClr val="330033"/>
                </a:solidFill>
              </a:rPr>
              <a:t>смещению внутренних </a:t>
            </a:r>
            <a:r>
              <a:rPr lang="ru-RU" sz="1400" b="1" dirty="0" smtClean="0">
                <a:solidFill>
                  <a:srgbClr val="330033"/>
                </a:solidFill>
              </a:rPr>
              <a:t>органов</a:t>
            </a:r>
            <a:endParaRPr lang="ru-RU" sz="1400" b="1" dirty="0">
              <a:solidFill>
                <a:srgbClr val="330033"/>
              </a:solidFill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400" b="1" dirty="0" smtClean="0">
                <a:solidFill>
                  <a:srgbClr val="330033"/>
                </a:solidFill>
              </a:rPr>
              <a:t>Деформации костей под </a:t>
            </a:r>
            <a:r>
              <a:rPr lang="ru-RU" sz="1400" b="1" dirty="0">
                <a:solidFill>
                  <a:srgbClr val="330033"/>
                </a:solidFill>
              </a:rPr>
              <a:t>влиянием </a:t>
            </a:r>
            <a:r>
              <a:rPr lang="ru-RU" sz="1400" b="1" dirty="0" smtClean="0">
                <a:solidFill>
                  <a:srgbClr val="330033"/>
                </a:solidFill>
              </a:rPr>
              <a:t>нагрузок</a:t>
            </a:r>
            <a:endParaRPr lang="ru-RU" sz="1400" b="1" dirty="0">
              <a:solidFill>
                <a:srgbClr val="330033"/>
              </a:solidFill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400" b="1" dirty="0" err="1" smtClean="0">
                <a:solidFill>
                  <a:srgbClr val="16032A"/>
                </a:solidFill>
              </a:rPr>
              <a:t>Детренированности</a:t>
            </a:r>
            <a:r>
              <a:rPr lang="ru-RU" sz="1400" b="1" dirty="0" smtClean="0">
                <a:solidFill>
                  <a:srgbClr val="16032A"/>
                </a:solidFill>
              </a:rPr>
              <a:t> </a:t>
            </a:r>
            <a:r>
              <a:rPr lang="ru-RU" sz="1400" b="1" dirty="0">
                <a:solidFill>
                  <a:srgbClr val="16032A"/>
                </a:solidFill>
              </a:rPr>
              <a:t>сердечно-сосудистой </a:t>
            </a:r>
            <a:r>
              <a:rPr lang="ru-RU" sz="1400" b="1" dirty="0" smtClean="0">
                <a:solidFill>
                  <a:srgbClr val="16032A"/>
                </a:solidFill>
              </a:rPr>
              <a:t>системы </a:t>
            </a:r>
            <a:endParaRPr lang="ru-RU" sz="1400" b="1" dirty="0">
              <a:solidFill>
                <a:srgbClr val="16032A"/>
              </a:solidFill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400" b="1" dirty="0" smtClean="0">
                <a:solidFill>
                  <a:srgbClr val="16032A"/>
                </a:solidFill>
              </a:rPr>
              <a:t>Изменению </a:t>
            </a:r>
            <a:r>
              <a:rPr lang="ru-RU" sz="1400" b="1" dirty="0">
                <a:solidFill>
                  <a:srgbClr val="16032A"/>
                </a:solidFill>
              </a:rPr>
              <a:t>водно-солевого баланса, </a:t>
            </a:r>
            <a:r>
              <a:rPr lang="ru-RU" sz="1400" b="1" dirty="0" smtClean="0">
                <a:solidFill>
                  <a:srgbClr val="16032A"/>
                </a:solidFill>
              </a:rPr>
              <a:t>системы крови и деминерализации костей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400" b="1" dirty="0" smtClean="0">
                <a:solidFill>
                  <a:srgbClr val="330033"/>
                </a:solidFill>
              </a:rPr>
              <a:t>Снижению силы </a:t>
            </a:r>
            <a:r>
              <a:rPr lang="ru-RU" sz="1400" b="1" dirty="0">
                <a:solidFill>
                  <a:srgbClr val="330033"/>
                </a:solidFill>
              </a:rPr>
              <a:t>сердечных сокращений в связи с уменьшением венозного возврата в </a:t>
            </a:r>
            <a:r>
              <a:rPr lang="ru-RU" sz="1400" b="1" dirty="0" smtClean="0">
                <a:solidFill>
                  <a:srgbClr val="330033"/>
                </a:solidFill>
              </a:rPr>
              <a:t>предсердия, ослаблению сердечной мускулы</a:t>
            </a:r>
            <a:endParaRPr lang="ru-RU" sz="1400" b="1" dirty="0">
              <a:solidFill>
                <a:srgbClr val="330033"/>
              </a:solidFill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400" b="1" dirty="0">
                <a:solidFill>
                  <a:srgbClr val="330033"/>
                </a:solidFill>
              </a:rPr>
              <a:t>С</a:t>
            </a:r>
            <a:r>
              <a:rPr lang="ru-RU" sz="1400" b="1" dirty="0" smtClean="0">
                <a:solidFill>
                  <a:srgbClr val="330033"/>
                </a:solidFill>
              </a:rPr>
              <a:t>нижению количества </a:t>
            </a:r>
            <a:r>
              <a:rPr lang="ru-RU" sz="1400" b="1" dirty="0">
                <a:solidFill>
                  <a:srgbClr val="330033"/>
                </a:solidFill>
              </a:rPr>
              <a:t>циркулирующей крови в связи с застаиванием её в </a:t>
            </a:r>
            <a:r>
              <a:rPr lang="ru-RU" sz="1400" b="1" dirty="0" smtClean="0">
                <a:solidFill>
                  <a:srgbClr val="330033"/>
                </a:solidFill>
              </a:rPr>
              <a:t>капиллярах</a:t>
            </a:r>
            <a:endParaRPr lang="ru-RU" sz="1400" b="1" dirty="0">
              <a:solidFill>
                <a:srgbClr val="330033"/>
              </a:solidFill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400" b="1" dirty="0">
                <a:solidFill>
                  <a:srgbClr val="330033"/>
                </a:solidFill>
              </a:rPr>
              <a:t>О</a:t>
            </a:r>
            <a:r>
              <a:rPr lang="ru-RU" sz="1400" b="1" dirty="0" smtClean="0">
                <a:solidFill>
                  <a:srgbClr val="330033"/>
                </a:solidFill>
              </a:rPr>
              <a:t>слаблению тонуса </a:t>
            </a:r>
            <a:r>
              <a:rPr lang="ru-RU" sz="1400" b="1" dirty="0">
                <a:solidFill>
                  <a:srgbClr val="330033"/>
                </a:solidFill>
              </a:rPr>
              <a:t>артериальных и венозных сосудов </a:t>
            </a:r>
            <a:r>
              <a:rPr lang="ru-RU" sz="1400" b="1" dirty="0" smtClean="0">
                <a:solidFill>
                  <a:srgbClr val="330033"/>
                </a:solidFill>
              </a:rPr>
              <a:t>и падению давления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400" b="1" dirty="0">
                <a:solidFill>
                  <a:srgbClr val="16032A"/>
                </a:solidFill>
              </a:rPr>
              <a:t>Ухудшению снабжения тканей кислородом (гипоксия) 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400" b="1" dirty="0" smtClean="0">
                <a:solidFill>
                  <a:srgbClr val="16032A"/>
                </a:solidFill>
              </a:rPr>
              <a:t>Уменьшению </a:t>
            </a:r>
            <a:r>
              <a:rPr lang="ru-RU" sz="1400" b="1" dirty="0">
                <a:solidFill>
                  <a:srgbClr val="16032A"/>
                </a:solidFill>
              </a:rPr>
              <a:t>жизненной емкости легких, легочной вентиляции и интенсивность </a:t>
            </a:r>
            <a:r>
              <a:rPr lang="ru-RU" sz="1400" b="1" dirty="0" smtClean="0">
                <a:solidFill>
                  <a:srgbClr val="16032A"/>
                </a:solidFill>
              </a:rPr>
              <a:t>газообмена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ru-RU" sz="1400" b="1" dirty="0">
              <a:solidFill>
                <a:srgbClr val="330033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48874" y="1113486"/>
            <a:ext cx="4595126" cy="1167950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900" b="1" dirty="0">
                <a:solidFill>
                  <a:srgbClr val="16032A"/>
                </a:solidFill>
              </a:rPr>
              <a:t>Снижению интенсивности обменных действий (нарушения в балансе белков, жиров, углеводов, воды и солей), как следствие, возрастает масса тела за счет жирового </a:t>
            </a:r>
            <a:r>
              <a:rPr lang="ru-RU" sz="2900" b="1" dirty="0" smtClean="0">
                <a:solidFill>
                  <a:srgbClr val="16032A"/>
                </a:solidFill>
              </a:rPr>
              <a:t>компонента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900" b="1" dirty="0" smtClean="0">
                <a:solidFill>
                  <a:srgbClr val="16032A"/>
                </a:solidFill>
              </a:rPr>
              <a:t>Снижению общих защитных сил организма и повышению утомляемости</a:t>
            </a:r>
          </a:p>
          <a:p>
            <a:pPr marL="0" indent="0">
              <a:buNone/>
            </a:pPr>
            <a:endParaRPr lang="ru-RU" b="1" dirty="0">
              <a:solidFill>
                <a:srgbClr val="16032A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83146" y="852960"/>
            <a:ext cx="4572000" cy="26052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23126" y="852960"/>
            <a:ext cx="4572000" cy="260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https://s1.slide-share.ru/s_image/a789331b56b44d35d60de6960dad767e/d5898aeb-bb3a-4e9c-81ff-61c3199564f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30146" y="5458480"/>
            <a:ext cx="45951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i="1" dirty="0" smtClean="0"/>
              <a:t>Иллюстративное </a:t>
            </a:r>
            <a:r>
              <a:rPr lang="ru-RU" sz="1000" i="1" dirty="0"/>
              <a:t>фото </a:t>
            </a:r>
            <a:r>
              <a:rPr lang="ru-RU" sz="1000" i="1" dirty="0" smtClean="0"/>
              <a:t>из сети Интернет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96413" y="422073"/>
            <a:ext cx="19511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cs typeface="Calibri" pitchFamily="34" charset="0"/>
              </a:rPr>
              <a:t>ПРИВОДИТ: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403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 uiExpand="1" build="p"/>
      <p:bldP spid="4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35448" y="-16706"/>
            <a:ext cx="9108552" cy="5703151"/>
          </a:xfrm>
          <a:prstGeom prst="rect">
            <a:avLst/>
          </a:prstGeom>
          <a:blipFill dpi="0" rotWithShape="1">
            <a:blip r:embed="rId2" cstate="print">
              <a:alphaModFix amt="25000"/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471"/>
            <a:ext cx="9252520" cy="20974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5492"/>
            <a:ext cx="9144000" cy="952500"/>
          </a:xfrm>
        </p:spPr>
        <p:txBody>
          <a:bodyPr>
            <a:noAutofit/>
          </a:bodyPr>
          <a:lstStyle/>
          <a:p>
            <a:pPr>
              <a:tabLst>
                <a:tab pos="2147888" algn="l"/>
              </a:tabLst>
              <a:defRPr/>
            </a:pPr>
            <a:r>
              <a:rPr lang="ru-RU" sz="60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БЛАГОДАРИМ ЗА ВНИМАНИЕ !</a:t>
            </a:r>
            <a:endParaRPr lang="ru-RU" sz="60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491" y="2726953"/>
            <a:ext cx="3736532" cy="251784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960"/>
          </a:xfrm>
        </p:spPr>
        <p:txBody>
          <a:bodyPr>
            <a:normAutofit/>
          </a:bodyPr>
          <a:lstStyle/>
          <a:p>
            <a:pPr>
              <a:tabLst>
                <a:tab pos="2147888" algn="l"/>
              </a:tabLst>
              <a:defRPr/>
            </a:pPr>
            <a:r>
              <a:rPr lang="ru-RU" sz="24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ЧТО ТАКОЕ ФИЗИЧЕСКАЯ (ДВИГАТЕЛЬНАЯ) АКТИВНОСТЬ?</a:t>
            </a:r>
            <a:endParaRPr lang="ru-RU" sz="24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ea typeface="+mn-ea"/>
              <a:cs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780" y="1201316"/>
            <a:ext cx="8649700" cy="108012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Согласно определению Всемирной организации здравоохранения (ВОЗ) под физической (двигательной) активностью принято понимать какое-либо движение тела, производимое скелетными мышцами, которое требует расхода энергии, включая активность во время работы, игр, выполнения домашних обязанностей, поездок и рекреационных занятий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2399611"/>
            <a:ext cx="2472100" cy="2845186"/>
          </a:xfr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lt1"/>
                </a:solidFill>
              </a:rPr>
              <a:t>Общая продолжительность движений в режиме дня должна </a:t>
            </a:r>
            <a:r>
              <a:rPr lang="ru-RU" sz="1800" b="1" dirty="0" smtClean="0">
                <a:solidFill>
                  <a:schemeClr val="lt1"/>
                </a:solidFill>
              </a:rPr>
              <a:t>составлять: </a:t>
            </a:r>
          </a:p>
          <a:p>
            <a:pPr marL="0" indent="0" algn="ctr">
              <a:buNone/>
            </a:pPr>
            <a:r>
              <a:rPr lang="ru-RU" sz="1800" b="1" dirty="0" smtClean="0"/>
              <a:t>в </a:t>
            </a:r>
            <a:r>
              <a:rPr lang="ru-RU" sz="1800" b="1" dirty="0"/>
              <a:t>7-10 лет – 4-5 </a:t>
            </a:r>
            <a:r>
              <a:rPr lang="ru-RU" sz="1800" b="1" dirty="0" smtClean="0"/>
              <a:t>ч.</a:t>
            </a:r>
          </a:p>
          <a:p>
            <a:pPr marL="0" indent="0" algn="ctr">
              <a:buNone/>
            </a:pPr>
            <a:r>
              <a:rPr lang="ru-RU" sz="1800" b="1" dirty="0" smtClean="0"/>
              <a:t>в </a:t>
            </a:r>
            <a:r>
              <a:rPr lang="ru-RU" sz="1800" b="1" dirty="0"/>
              <a:t>11-14 лет – около </a:t>
            </a:r>
            <a:r>
              <a:rPr lang="ru-RU" sz="1800" b="1" dirty="0" smtClean="0"/>
              <a:t>4 ч.</a:t>
            </a:r>
          </a:p>
          <a:p>
            <a:pPr marL="0" indent="0" algn="ctr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в 15-17 лет – 3-4 </a:t>
            </a:r>
            <a:r>
              <a:rPr lang="ru-RU" sz="1800" b="1" dirty="0" smtClean="0"/>
              <a:t>ч.</a:t>
            </a:r>
            <a:endParaRPr lang="ru-RU" sz="1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39411" y="2399611"/>
            <a:ext cx="4104456" cy="360040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ru-RU" sz="1800" dirty="0">
                <a:solidFill>
                  <a:schemeClr val="lt1"/>
                </a:solidFill>
              </a:rPr>
              <a:t>Двигательная активность включает: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857869" y="2759651"/>
            <a:ext cx="4041775" cy="32927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</a:rPr>
              <a:t>утреннюю гимнастику,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уроки </a:t>
            </a:r>
            <a:r>
              <a:rPr lang="ru-RU" sz="1600" b="1" dirty="0">
                <a:solidFill>
                  <a:srgbClr val="002060"/>
                </a:solidFill>
              </a:rPr>
              <a:t>физкультуры,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физкультминутки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подвижные </a:t>
            </a:r>
            <a:r>
              <a:rPr lang="ru-RU" sz="1600" b="1" dirty="0">
                <a:solidFill>
                  <a:srgbClr val="002060"/>
                </a:solidFill>
              </a:rPr>
              <a:t>перемены</a:t>
            </a:r>
            <a:r>
              <a:rPr lang="ru-RU" sz="1600" b="1" dirty="0" smtClean="0">
                <a:solidFill>
                  <a:srgbClr val="002060"/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прогулки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игры </a:t>
            </a:r>
            <a:r>
              <a:rPr lang="ru-RU" sz="1600" b="1" dirty="0">
                <a:solidFill>
                  <a:srgbClr val="002060"/>
                </a:solidFill>
              </a:rPr>
              <a:t>на открытом воздухе,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помощь </a:t>
            </a:r>
            <a:r>
              <a:rPr lang="ru-RU" sz="1600" b="1" dirty="0">
                <a:solidFill>
                  <a:srgbClr val="002060"/>
                </a:solidFill>
              </a:rPr>
              <a:t>детей по </a:t>
            </a:r>
            <a:r>
              <a:rPr lang="ru-RU" sz="1600" b="1" dirty="0" smtClean="0">
                <a:solidFill>
                  <a:srgbClr val="002060"/>
                </a:solidFill>
              </a:rPr>
              <a:t>дому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83146" y="852960"/>
            <a:ext cx="4572000" cy="26052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23126" y="852960"/>
            <a:ext cx="4572000" cy="260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38395" y="5438001"/>
            <a:ext cx="66167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i="1" dirty="0" smtClean="0"/>
              <a:t>Иллюстративное </a:t>
            </a:r>
            <a:r>
              <a:rPr lang="ru-RU" sz="1000" i="1" dirty="0"/>
              <a:t>фото </a:t>
            </a:r>
            <a:r>
              <a:rPr lang="ru-RU" sz="1000" i="1" dirty="0" smtClean="0"/>
              <a:t>из сети Интернет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7380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 animBg="1"/>
      <p:bldP spid="5" grpId="0" uiExpand="1" animBg="1"/>
      <p:bldP spid="6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2137420"/>
            <a:ext cx="4552440" cy="3292740"/>
          </a:xfrm>
        </p:spPr>
        <p:txBody>
          <a:bodyPr>
            <a:noAutofit/>
          </a:bodyPr>
          <a:lstStyle/>
          <a:p>
            <a:pPr marL="0" indent="447675" algn="just">
              <a:buFont typeface="Wingdings" panose="05000000000000000000" pitchFamily="2" charset="2"/>
              <a:buChar char="q"/>
            </a:pPr>
            <a:r>
              <a:rPr lang="ru-RU" sz="1600" b="1" dirty="0" smtClean="0"/>
              <a:t>Под </a:t>
            </a:r>
            <a:r>
              <a:rPr lang="ru-RU" sz="1600" b="1" dirty="0"/>
              <a:t>влиянием физических нагрузок увеличивается частота сердцебиения, мышца сердца сокращается сильнее, повышается выброс сердцем крови в магистральные сосуды. Постоянная тренировка системы кровообращения ведёт к её функциональному совершенствованию. Кроме того во время работы в кровоток включается и та кровь , которая в спокойном состоянии </a:t>
            </a:r>
            <a:r>
              <a:rPr lang="ru-RU" sz="1600" b="1" dirty="0" smtClean="0"/>
              <a:t>не циркулирует </a:t>
            </a:r>
            <a:r>
              <a:rPr lang="ru-RU" sz="1600" b="1" dirty="0"/>
              <a:t>по сосудам. Вовлечение в кровообращение большой массы крови не только тренирует сердце и сосуды, но и стимулирует </a:t>
            </a:r>
            <a:r>
              <a:rPr lang="ru-RU" sz="1600" b="1" dirty="0" err="1" smtClean="0"/>
              <a:t>кровотворение</a:t>
            </a:r>
            <a:endParaRPr lang="ru-RU" sz="1600" b="1" dirty="0"/>
          </a:p>
          <a:p>
            <a:pPr algn="just"/>
            <a:endParaRPr lang="ru-RU" sz="1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0"/>
            <a:ext cx="8640960" cy="852960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tabLst>
                <a:tab pos="2147888" algn="l"/>
              </a:tabLst>
            </a:pPr>
            <a:r>
              <a:rPr lang="ru-RU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cs typeface="Calibri" pitchFamily="34" charset="0"/>
              </a:rPr>
              <a:t>ДОСТАТОЧНАЯ ДВИГАТЕЛЬНАЯ АКТИВНОСТЬ КАК УСЛОВИЕ ГАРМОНИЧНОГО РАЗВИТИЯ ЛИЧНОСТИ</a:t>
            </a:r>
            <a:endParaRPr lang="ru-RU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5536" y="1113486"/>
            <a:ext cx="8280920" cy="1095942"/>
          </a:xfrm>
        </p:spPr>
        <p:txBody>
          <a:bodyPr>
            <a:normAutofit/>
          </a:bodyPr>
          <a:lstStyle/>
          <a:p>
            <a:pPr marL="0" indent="447675" algn="just">
              <a:buFont typeface="Wingdings" panose="05000000000000000000" pitchFamily="2" charset="2"/>
              <a:buChar char="q"/>
            </a:pPr>
            <a:r>
              <a:rPr lang="ru-RU" sz="1600" b="1" dirty="0" smtClean="0"/>
              <a:t>Физические упражнения способствуют  хорошей работе органов пищеварения, помогая перевариванию и усвоению пищи, активизируют деятельность печени и почек , улучшают желез внутренней секреции: щитовидной, половых, надпочечников, играющих огромную роль в росте и развитии молодого организма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83146" y="852960"/>
            <a:ext cx="4572000" cy="26052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23126" y="852960"/>
            <a:ext cx="4572000" cy="260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42" t="11079" r="23517" b="11540"/>
          <a:stretch/>
        </p:blipFill>
        <p:spPr>
          <a:xfrm>
            <a:off x="4947976" y="2360237"/>
            <a:ext cx="3842340" cy="29153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38395" y="5438001"/>
            <a:ext cx="66167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i="1" dirty="0" smtClean="0"/>
              <a:t>Иллюстративное </a:t>
            </a:r>
            <a:r>
              <a:rPr lang="ru-RU" sz="1000" i="1" dirty="0"/>
              <a:t>фото </a:t>
            </a:r>
            <a:r>
              <a:rPr lang="ru-RU" sz="1000" i="1" dirty="0" smtClean="0"/>
              <a:t>из сети Интернет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2094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103919"/>
            <a:ext cx="9178272" cy="611081"/>
          </a:xfr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ru-RU" sz="1800" dirty="0">
                <a:solidFill>
                  <a:schemeClr val="lt1"/>
                </a:solidFill>
              </a:rPr>
              <a:t>Привычной считается такая суточной физическая (двигательная) активность, которая устойчиво проявляется в процессе жизнедеятельности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3146" y="1227609"/>
            <a:ext cx="4453350" cy="369011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1400" b="1" dirty="0"/>
              <a:t>Физические упражнения вызывают повышенную потребность организма в кислороде. В результате чего увеличивается "жизненная </a:t>
            </a:r>
            <a:r>
              <a:rPr lang="ru-RU" sz="1400" b="1" dirty="0" smtClean="0"/>
              <a:t>ёмкость" </a:t>
            </a:r>
            <a:r>
              <a:rPr lang="ru-RU" sz="1400" b="1" dirty="0"/>
              <a:t>лёгких, улучшается подвижность грудной клетки. Кроме того , полное расправление лёгких </a:t>
            </a:r>
            <a:r>
              <a:rPr lang="ru-RU" sz="1400" b="1" dirty="0" err="1"/>
              <a:t>ликведирует</a:t>
            </a:r>
            <a:r>
              <a:rPr lang="ru-RU" sz="1400" b="1" dirty="0"/>
              <a:t> застойные явления в них, скопление слизи и мокроты, т.е. служит профилактикой возможных </a:t>
            </a:r>
            <a:r>
              <a:rPr lang="ru-RU" sz="1400" b="1" dirty="0" smtClean="0"/>
              <a:t>заболеваний</a:t>
            </a:r>
            <a:endParaRPr lang="ru-RU" sz="14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b="1" dirty="0"/>
              <a:t>Лёгкие при систематических занятиях физическими упражнениями увеличиваются в объёме, дыхание становится более редким и глубоким, что имеет большое значение для </a:t>
            </a:r>
            <a:r>
              <a:rPr lang="ru-RU" sz="1400" b="1" dirty="0" err="1"/>
              <a:t>винтеляции</a:t>
            </a:r>
            <a:r>
              <a:rPr lang="ru-RU" sz="1400" b="1" dirty="0"/>
              <a:t> </a:t>
            </a:r>
            <a:r>
              <a:rPr lang="ru-RU" sz="1400" b="1" dirty="0" smtClean="0"/>
              <a:t>лёгких</a:t>
            </a:r>
            <a:endParaRPr lang="ru-RU" sz="14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b="1" dirty="0"/>
              <a:t>Занятие физическими упражнениями также вызывает положительные эмоции, бодрость, создаёт хорошее настроение.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0"/>
            <a:ext cx="8640960" cy="852960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tabLst>
                <a:tab pos="2147888" algn="l"/>
              </a:tabLst>
            </a:pPr>
            <a:r>
              <a:rPr lang="ru-RU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cs typeface="Calibri" pitchFamily="34" charset="0"/>
              </a:rPr>
              <a:t>ДОСТАТОЧНАЯ ДВИГАТЕЛЬНАЯ АКТИВНОСТЬ КАК УСЛОВИЕ ГАРМОНИЧНОГО РАЗВИТИЯ ЛИЧНОСТИ</a:t>
            </a:r>
            <a:endParaRPr lang="ru-RU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3146" y="852960"/>
            <a:ext cx="4572000" cy="26052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23126" y="852960"/>
            <a:ext cx="4572000" cy="260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yandex-images.naydex.net/BXwg97418/c4814enKhiel/y1WS-I51-csCYNkJu-v1sXNMj8wRHehHM2Zc0NotrHDDjTS9nDg_eEJ921S23QUmQ5yibc8s9K_2P2y5C5czIfvxdk2Khd2LdnIYuS6_RDCmKWrJIIyd0hcnrLDOXF3wxu6ADFw82q10Hav0hy_3hHJ70dopiwOocYuZ-auHNyAf0DX7axWbCTIxfptIifPyg708DUOqWHdAAu-AuxvdALJ-VA49fdv9Zps8QgL9liTi2tKJyEjSuhI4uPk7taW03_EFWC9leMgR8XypismDoJIMPKzQ2mhXgpMPoksZrVPjTHa_7C9orjebn3MhLPfXcilRqXiZovqhmpr4W1WWlO_yRPmN9fkas3G-69q6oQJSPf9dIenLpZLRrmAYWwxAcyw1_Y1M-s3Giz2jMsxU90AL46uYO2F6Yzk4yxsEN6XdU6caPBaaCXERTotJO0HSISx-3VML-FcgcNxR2_k-w5PMZ9_8nUs_ZRsecdGtliYw6WD7ifijWvEaa2krt7f27-BW2cw1-Ymjkf2qOSpyEpJezy4B2xrkQKG8w8vpL_EzjvScXI-YnRe6PiCA70UEs1sxW5j4wegTmvi4S-ckFW7Ttoi9VfvogCB8-nkpkkFATL7vUhtoVDMC3AJq6R9Tk09UTV7MKQ0Vq97jsXwXd1Pqkqm7-6GIsck42ApnhwfeAMbK7cS7-SAg_LvYOIASkv4MzFBJqofgoE4xGllNAiP9t92eL-retfr-kONvVyQiCYAKOAoTiPH7G6mpNdX2bNFXeq-meulToN266TnREcOtT74yyej2MuMOUxtbPIATzgYOfyxKD9TLLmAgrwc04Jsi6LmYwyqDmKprqreG9M9T9QvcROirgmCc-OnIMWNize6cACoJNjBCHJO6W7-xAb6VjuyO6hwUa-3hYG415hK4sLtI26NooHuIugi1BDRtgAYYPVeJKjBzPHt6OuMSw85M_dJoC9VBEz5Q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6" y="1201316"/>
            <a:ext cx="4096125" cy="361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" y="4816147"/>
            <a:ext cx="46440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i="1" dirty="0" smtClean="0"/>
              <a:t>Иллюстративное </a:t>
            </a:r>
            <a:r>
              <a:rPr lang="ru-RU" sz="1000" i="1" dirty="0"/>
              <a:t>фото </a:t>
            </a:r>
            <a:r>
              <a:rPr lang="ru-RU" sz="1000" i="1" dirty="0" smtClean="0"/>
              <a:t>из сети Интернет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96821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  <p:bldP spid="4" grpId="0" uiExpand="1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4" y="0"/>
            <a:ext cx="4538530" cy="852960"/>
          </a:xfrm>
        </p:spPr>
        <p:txBody>
          <a:bodyPr>
            <a:normAutofit/>
          </a:bodyPr>
          <a:lstStyle/>
          <a:p>
            <a:pPr>
              <a:tabLst>
                <a:tab pos="2147888" algn="l"/>
              </a:tabLst>
            </a:pPr>
            <a:r>
              <a:rPr lang="ru-RU" sz="22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РЕЖИМ ДНЯ ШКОЛЬНИКА</a:t>
            </a:r>
            <a:endParaRPr lang="ru-RU" sz="22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ea typeface="+mn-ea"/>
              <a:cs typeface="Calibri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0" y="1113486"/>
            <a:ext cx="4548874" cy="4601514"/>
          </a:xfrm>
        </p:spPr>
        <p:txBody>
          <a:bodyPr>
            <a:noAutofit/>
          </a:bodyPr>
          <a:lstStyle/>
          <a:p>
            <a:pPr marL="0" indent="447675" algn="just">
              <a:buFont typeface="Wingdings" panose="05000000000000000000" pitchFamily="2" charset="2"/>
              <a:buChar char="q"/>
            </a:pPr>
            <a:r>
              <a:rPr lang="ru-RU" sz="1400" b="1" dirty="0"/>
              <a:t>Режим двигательной активности детей в течение дня организуется с учетом возрастных особенностей и состояния </a:t>
            </a:r>
            <a:r>
              <a:rPr lang="ru-RU" sz="1400" b="1" dirty="0" smtClean="0"/>
              <a:t>здоровья школьника</a:t>
            </a:r>
            <a:endParaRPr lang="ru-RU" sz="1400" b="1" dirty="0"/>
          </a:p>
          <a:p>
            <a:pPr marL="0" indent="447675" algn="just">
              <a:buFont typeface="Wingdings" panose="05000000000000000000" pitchFamily="2" charset="2"/>
              <a:buChar char="q"/>
            </a:pPr>
            <a:r>
              <a:rPr lang="ru-RU" sz="1400" b="1" dirty="0"/>
              <a:t>Режим </a:t>
            </a:r>
            <a:r>
              <a:rPr lang="ru-RU" sz="1400" b="1" dirty="0" smtClean="0"/>
              <a:t>дня</a:t>
            </a:r>
            <a:r>
              <a:rPr lang="ru-RU" sz="1400" b="1" dirty="0"/>
              <a:t>, в том числе во время учебных занятий, должен включать различные формы двигательной активности. В середине урока организуется перерыв для проведения комплекса упражнений для профилактики зрительного утомления, повышения активности центральной нервной системы, снятия напряжения с мышц шеи и плечевого пояса, с мышц туловища, для укрепления мышц и связок нижних конечностей</a:t>
            </a:r>
          </a:p>
          <a:p>
            <a:pPr marL="0" indent="447675" algn="just">
              <a:buFont typeface="Wingdings" panose="05000000000000000000" pitchFamily="2" charset="2"/>
              <a:buChar char="q"/>
            </a:pPr>
            <a:r>
              <a:rPr lang="ru-RU" sz="1400" b="1" dirty="0"/>
              <a:t>При реализации образовательных программ с использованием дистанционных образовательных технологий, электронного обучения расписание занятий составляется с учетом дневной и недельной динамики умственной работоспособности обучающихся и трудности учебных предметов. Обучение должно заканчиваться не позднее 18.00 часов. Продолжительность урока не должна превышать 40 </a:t>
            </a:r>
            <a:r>
              <a:rPr lang="ru-RU" sz="1400" b="1" dirty="0" smtClean="0"/>
              <a:t>минут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23126" y="852960"/>
            <a:ext cx="4722724" cy="260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98" y="2353444"/>
            <a:ext cx="4297290" cy="37554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61"/>
          <a:stretch/>
        </p:blipFill>
        <p:spPr>
          <a:xfrm>
            <a:off x="4699598" y="0"/>
            <a:ext cx="4304870" cy="245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733661"/>
            <a:ext cx="9144000" cy="5328592"/>
          </a:xfrm>
          <a:prstGeom prst="rect">
            <a:avLst/>
          </a:prstGeom>
          <a:blipFill dpi="0" rotWithShape="1">
            <a:blip r:embed="rId2">
              <a:alphaModFix amt="50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13883"/>
            <a:ext cx="2808312" cy="591886"/>
          </a:xfrm>
        </p:spPr>
        <p:txBody>
          <a:bodyPr>
            <a:noAutofit/>
          </a:bodyPr>
          <a:lstStyle/>
          <a:p>
            <a:pPr algn="ctr"/>
            <a:r>
              <a:rPr lang="ru-RU" sz="1600" i="1" u="sng" dirty="0" smtClean="0"/>
              <a:t>Для </a:t>
            </a:r>
            <a:r>
              <a:rPr lang="ru-RU" sz="1600" i="1" u="sng" dirty="0"/>
              <a:t>улучшения мозгового </a:t>
            </a:r>
            <a:r>
              <a:rPr lang="ru-RU" sz="1600" i="1" u="sng" dirty="0" smtClean="0"/>
              <a:t>кровообращения</a:t>
            </a:r>
            <a:endParaRPr lang="ru-RU" sz="1600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705769"/>
            <a:ext cx="2808312" cy="3383979"/>
          </a:xfrm>
          <a:ln w="57150" cmpd="thickThin"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/>
              <a:t>I. </a:t>
            </a:r>
            <a:r>
              <a:rPr lang="ru-RU" sz="1400" b="1" dirty="0" err="1"/>
              <a:t>И.п</a:t>
            </a:r>
            <a:r>
              <a:rPr lang="ru-RU" sz="1400" b="1" dirty="0"/>
              <a:t>. — сидя на стуле. 1 — голову наклонить вправо; 2 — </a:t>
            </a:r>
            <a:r>
              <a:rPr lang="ru-RU" sz="1400" b="1" dirty="0" err="1"/>
              <a:t>и.п</a:t>
            </a:r>
            <a:r>
              <a:rPr lang="ru-RU" sz="1400" b="1" dirty="0"/>
              <a:t>.; 3 — голову наклонить влево; 4 — </a:t>
            </a:r>
            <a:r>
              <a:rPr lang="ru-RU" sz="1400" b="1" dirty="0" err="1"/>
              <a:t>и.п</a:t>
            </a:r>
            <a:r>
              <a:rPr lang="ru-RU" sz="1400" b="1" dirty="0"/>
              <a:t>.; 5 — голову наклонить вперед, плечи не поднимать; 6 — </a:t>
            </a:r>
            <a:r>
              <a:rPr lang="ru-RU" sz="1400" b="1" dirty="0" err="1"/>
              <a:t>и.п</a:t>
            </a:r>
            <a:r>
              <a:rPr lang="ru-RU" sz="1400" b="1" dirty="0" smtClean="0"/>
              <a:t>. Повторить </a:t>
            </a:r>
            <a:r>
              <a:rPr lang="ru-RU" sz="1400" b="1" dirty="0"/>
              <a:t>3-4 раза. Темп </a:t>
            </a:r>
            <a:r>
              <a:rPr lang="ru-RU" sz="1400" b="1" dirty="0" smtClean="0"/>
              <a:t>медленный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II. </a:t>
            </a:r>
            <a:r>
              <a:rPr lang="ru-RU" sz="1400" b="1" dirty="0" err="1"/>
              <a:t>И.п</a:t>
            </a:r>
            <a:r>
              <a:rPr lang="ru-RU" sz="1400" b="1" dirty="0"/>
              <a:t>. — сидя, руки на поясе. 1 — поворот головы направо; 2 — </a:t>
            </a:r>
            <a:r>
              <a:rPr lang="ru-RU" sz="1400" b="1" dirty="0" err="1"/>
              <a:t>и.п</a:t>
            </a:r>
            <a:r>
              <a:rPr lang="ru-RU" sz="1400" b="1" dirty="0"/>
              <a:t>.; 3 — поворот головы налево; 4 </a:t>
            </a:r>
            <a:r>
              <a:rPr lang="ru-RU" sz="1400" b="1" dirty="0" smtClean="0"/>
              <a:t>— </a:t>
            </a:r>
            <a:r>
              <a:rPr lang="ru-RU" sz="1400" b="1" dirty="0" err="1" smtClean="0"/>
              <a:t>и.п</a:t>
            </a:r>
            <a:r>
              <a:rPr lang="ru-RU" sz="1400" b="1" dirty="0" smtClean="0"/>
              <a:t>.</a:t>
            </a:r>
            <a:r>
              <a:rPr lang="en-US" sz="1400" b="1" dirty="0" smtClean="0"/>
              <a:t> </a:t>
            </a:r>
            <a:r>
              <a:rPr lang="ru-RU" sz="1400" b="1" dirty="0" smtClean="0"/>
              <a:t>Повторить </a:t>
            </a:r>
            <a:r>
              <a:rPr lang="ru-RU" sz="1400" b="1" dirty="0"/>
              <a:t>4-5 раз. Темп </a:t>
            </a:r>
            <a:r>
              <a:rPr lang="ru-RU" sz="1400" b="1" dirty="0" smtClean="0"/>
              <a:t>медленный</a:t>
            </a:r>
            <a:endParaRPr lang="ru-RU" sz="1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178990" y="1489348"/>
            <a:ext cx="2808312" cy="592283"/>
          </a:xfrm>
        </p:spPr>
        <p:txBody>
          <a:bodyPr>
            <a:noAutofit/>
          </a:bodyPr>
          <a:lstStyle/>
          <a:p>
            <a:pPr algn="ctr"/>
            <a:r>
              <a:rPr lang="ru-RU" sz="1600" i="1" u="sng" dirty="0"/>
              <a:t>Д</a:t>
            </a:r>
            <a:r>
              <a:rPr lang="ru-RU" sz="1600" i="1" u="sng" dirty="0" smtClean="0"/>
              <a:t>ля </a:t>
            </a:r>
            <a:r>
              <a:rPr lang="ru-RU" sz="1600" i="1" u="sng" dirty="0"/>
              <a:t>снятия утомления с плечевого пояса и рук</a:t>
            </a:r>
            <a:endParaRPr lang="ru-RU" sz="1600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191868" y="2081236"/>
            <a:ext cx="2808312" cy="3383978"/>
          </a:xfrm>
          <a:ln w="57150" cmpd="thickThin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ru-RU" sz="1400" b="1" dirty="0"/>
              <a:t>I. </a:t>
            </a:r>
            <a:r>
              <a:rPr lang="ru-RU" sz="1400" b="1" dirty="0" err="1"/>
              <a:t>И.п</a:t>
            </a:r>
            <a:r>
              <a:rPr lang="ru-RU" sz="1400" b="1" dirty="0"/>
              <a:t>. — стоя, руки на поясе. 1 — правую руку вперед, левую вверх; 2 — переменить положение рук.</a:t>
            </a:r>
            <a:br>
              <a:rPr lang="ru-RU" sz="1400" b="1" dirty="0"/>
            </a:br>
            <a:r>
              <a:rPr lang="ru-RU" sz="1400" b="1" dirty="0"/>
              <a:t>Повторить 3-4 раза, затем расслабленно опустить вниз и потрясти </a:t>
            </a:r>
            <a:r>
              <a:rPr lang="ru-RU" sz="1400" b="1" dirty="0" smtClean="0"/>
              <a:t>кистями. Повторить 3-4 </a:t>
            </a:r>
            <a:r>
              <a:rPr lang="ru-RU" sz="1400" b="1" dirty="0"/>
              <a:t>раза. Темп </a:t>
            </a:r>
            <a:r>
              <a:rPr lang="ru-RU" sz="1400" b="1" dirty="0" smtClean="0"/>
              <a:t>средний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1400" b="1" dirty="0" smtClean="0"/>
          </a:p>
          <a:p>
            <a:pPr marL="0" indent="0" algn="just">
              <a:buNone/>
            </a:pPr>
            <a:r>
              <a:rPr lang="ru-RU" sz="1400" b="1" dirty="0" smtClean="0"/>
              <a:t>II.</a:t>
            </a:r>
            <a:r>
              <a:rPr lang="ru-RU" sz="1400" b="1" dirty="0"/>
              <a:t> </a:t>
            </a:r>
            <a:r>
              <a:rPr lang="ru-RU" sz="1400" b="1" dirty="0" err="1"/>
              <a:t>И.п</a:t>
            </a:r>
            <a:r>
              <a:rPr lang="ru-RU" sz="1400" b="1" dirty="0"/>
              <a:t>. — сидя, руки вверх. 1 — сжать кисти в кулак; 2 — разжать кисти. Повторить 6-8 раз, затем руки расслабленно опустить вниз и потрясти кистями. Темп </a:t>
            </a:r>
            <a:r>
              <a:rPr lang="ru-RU" sz="1400" b="1" dirty="0" smtClean="0"/>
              <a:t>средний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83146" y="852960"/>
            <a:ext cx="4572000" cy="26052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23126" y="852960"/>
            <a:ext cx="4572000" cy="260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323528" y="-21195"/>
            <a:ext cx="8640960" cy="85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  <a:tabLst>
                <a:tab pos="2147888" algn="l"/>
              </a:tabLst>
            </a:pPr>
            <a:r>
              <a:rPr lang="ru-RU" sz="23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cs typeface="Calibri" pitchFamily="34" charset="0"/>
              </a:rPr>
              <a:t>ПРИМЕРНЫЙ КОМПЛЕКС УПРАЖНЕНИЙ-ФИЗКУЛЬТМИНУТОК (ФМ)</a:t>
            </a:r>
            <a:endParaRPr lang="ru-RU" sz="23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6228184" y="1706166"/>
            <a:ext cx="2808312" cy="3383582"/>
          </a:xfrm>
          <a:prstGeom prst="rect">
            <a:avLst/>
          </a:prstGeom>
          <a:ln w="57150" cmpd="thickThin"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1600" b="1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r>
              <a:rPr lang="ru-RU" sz="1400" dirty="0"/>
              <a:t>I. </a:t>
            </a:r>
            <a:r>
              <a:rPr lang="ru-RU" sz="1400" dirty="0" err="1"/>
              <a:t>И.п</a:t>
            </a:r>
            <a:r>
              <a:rPr lang="ru-RU" sz="1400" dirty="0"/>
              <a:t>. — стойка, ноги врозь, руки за голову. 1—5 — круговые движения тазом в одну сторону; 4-6 — то же в другую сторону; 7-8 — руки вниз и расслабленно потрясти кистями</a:t>
            </a:r>
            <a:r>
              <a:rPr lang="ru-RU" sz="1400" dirty="0" smtClean="0"/>
              <a:t>. Повторить </a:t>
            </a:r>
            <a:r>
              <a:rPr lang="ru-RU" sz="1400" dirty="0"/>
              <a:t>4-6 раз. </a:t>
            </a:r>
            <a:r>
              <a:rPr lang="ru-RU" sz="1400" dirty="0" smtClean="0"/>
              <a:t>Темп средний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II. </a:t>
            </a:r>
            <a:r>
              <a:rPr lang="ru-RU" sz="1400" dirty="0" err="1"/>
              <a:t>И.п</a:t>
            </a:r>
            <a:r>
              <a:rPr lang="ru-RU" sz="1400" dirty="0"/>
              <a:t>. — стойка ноги врозь. 1-2 — наклон в сторону, правая рука скользит вдоль ноги вниз, левая, согнутая, вдоль тела вверх; 3-4 — </a:t>
            </a:r>
            <a:r>
              <a:rPr lang="ru-RU" sz="1400" dirty="0" err="1"/>
              <a:t>и.п</a:t>
            </a:r>
            <a:r>
              <a:rPr lang="ru-RU" sz="1400" dirty="0"/>
              <a:t>.; 5-8 — то же в другую сторону</a:t>
            </a:r>
            <a:r>
              <a:rPr lang="ru-RU" sz="1400" dirty="0" smtClean="0"/>
              <a:t>. Повторить </a:t>
            </a:r>
            <a:r>
              <a:rPr lang="ru-RU" sz="1400" dirty="0"/>
              <a:t>5-6 раз. Темп </a:t>
            </a:r>
            <a:r>
              <a:rPr lang="ru-RU" sz="1400" dirty="0" smtClean="0"/>
              <a:t>средний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6228184" y="1125606"/>
            <a:ext cx="2808312" cy="580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i="1" u="sng" dirty="0" smtClean="0"/>
              <a:t>Для </a:t>
            </a:r>
            <a:r>
              <a:rPr lang="ru-RU" sz="1600" i="1" u="sng" dirty="0"/>
              <a:t>снятия напряжения с мышц </a:t>
            </a:r>
            <a:r>
              <a:rPr lang="ru-RU" sz="1600" i="1" u="sng" dirty="0" smtClean="0"/>
              <a:t>туловища</a:t>
            </a:r>
            <a:endParaRPr lang="ru-RU" sz="1600" u="sng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25025" y="5460683"/>
            <a:ext cx="66167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i="1" dirty="0" smtClean="0"/>
              <a:t>Иллюстративное </a:t>
            </a:r>
            <a:r>
              <a:rPr lang="ru-RU" sz="1000" i="1" dirty="0"/>
              <a:t>фото </a:t>
            </a:r>
            <a:r>
              <a:rPr lang="ru-RU" sz="1000" i="1" dirty="0" smtClean="0"/>
              <a:t>из сети Интернет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1055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animBg="1"/>
      <p:bldP spid="5" grpId="0" build="p"/>
      <p:bldP spid="6" grpId="0" uiExpand="1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 b="5836"/>
          <a:stretch/>
        </p:blipFill>
        <p:spPr>
          <a:xfrm>
            <a:off x="283021" y="0"/>
            <a:ext cx="8577958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83146" y="852960"/>
            <a:ext cx="4572000" cy="26052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3126" y="852960"/>
            <a:ext cx="4572000" cy="260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960"/>
          </a:xfrm>
        </p:spPr>
        <p:txBody>
          <a:bodyPr>
            <a:normAutofit/>
          </a:bodyPr>
          <a:lstStyle/>
          <a:p>
            <a:pPr>
              <a:tabLst>
                <a:tab pos="2147888" algn="l"/>
              </a:tabLst>
            </a:pPr>
            <a:r>
              <a:rPr lang="ru-RU" sz="22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РЕЖИМ РАБОТЫ ШКОЛЬНИКА ЗА КОМПЬЮТЕРОМ </a:t>
            </a:r>
            <a:endParaRPr lang="ru-RU" sz="22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ea typeface="+mn-ea"/>
              <a:cs typeface="Calibri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06" b="5046"/>
          <a:stretch/>
        </p:blipFill>
        <p:spPr>
          <a:xfrm>
            <a:off x="4583146" y="1273324"/>
            <a:ext cx="4399302" cy="2965122"/>
          </a:xfrm>
        </p:spPr>
      </p:pic>
      <p:sp>
        <p:nvSpPr>
          <p:cNvPr id="9" name="Прямоугольник 8"/>
          <p:cNvSpPr/>
          <p:nvPr/>
        </p:nvSpPr>
        <p:spPr>
          <a:xfrm>
            <a:off x="4583146" y="852960"/>
            <a:ext cx="4572000" cy="26052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3126" y="852960"/>
            <a:ext cx="4572000" cy="260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107504" y="1113486"/>
            <a:ext cx="4389884" cy="4601514"/>
          </a:xfrm>
        </p:spPr>
        <p:txBody>
          <a:bodyPr>
            <a:normAutofit fontScale="62500" lnSpcReduction="20000"/>
          </a:bodyPr>
          <a:lstStyle/>
          <a:p>
            <a:pPr marL="0" indent="447675" algn="just">
              <a:buFont typeface="Wingdings" panose="05000000000000000000" pitchFamily="2" charset="2"/>
              <a:buChar char="q"/>
            </a:pPr>
            <a:r>
              <a:rPr lang="ru-RU" b="1" dirty="0" smtClean="0"/>
              <a:t>Использование электронных средств обучения (ЭСО) </a:t>
            </a:r>
            <a:r>
              <a:rPr lang="ru-RU" b="1" dirty="0"/>
              <a:t>должно осуществляться при наличии документов об оценке (подтверждении) соответствия. Использование мониторов на основе электронно-лучевых трубок в образовательных организациях не допускается. </a:t>
            </a:r>
            <a:endParaRPr lang="ru-RU" b="1" dirty="0" smtClean="0"/>
          </a:p>
          <a:p>
            <a:pPr marL="0" indent="447675" algn="just">
              <a:buFont typeface="Wingdings" panose="05000000000000000000" pitchFamily="2" charset="2"/>
              <a:buChar char="q"/>
            </a:pPr>
            <a:r>
              <a:rPr lang="ru-RU" b="1" dirty="0" smtClean="0"/>
              <a:t>Одновременное </a:t>
            </a:r>
            <a:r>
              <a:rPr lang="ru-RU" b="1" dirty="0"/>
              <a:t>использование детьми на занятиях более двух различных ЭСО (интерактивная доска и персональный компьютер, </a:t>
            </a:r>
            <a:r>
              <a:rPr lang="ru-RU" b="1" dirty="0" smtClean="0"/>
              <a:t>или интерактивная </a:t>
            </a:r>
            <a:r>
              <a:rPr lang="ru-RU" b="1" dirty="0"/>
              <a:t>доска и планшет) не допускается. </a:t>
            </a:r>
            <a:endParaRPr lang="ru-RU" b="1" dirty="0" smtClean="0"/>
          </a:p>
          <a:p>
            <a:pPr marL="0" indent="447675" algn="just">
              <a:buFont typeface="Wingdings" panose="05000000000000000000" pitchFamily="2" charset="2"/>
              <a:buChar char="q"/>
            </a:pPr>
            <a:r>
              <a:rPr lang="ru-RU" b="1" dirty="0" smtClean="0"/>
              <a:t>Для </a:t>
            </a:r>
            <a:r>
              <a:rPr lang="ru-RU" b="1" dirty="0"/>
              <a:t>образовательных целей мобильные средства связи не используются. Размещение базовых станций подвижной сотовой связи на собственной территории образовательных организаций не допускается. </a:t>
            </a:r>
            <a:endParaRPr lang="ru-RU" b="1" dirty="0" smtClean="0"/>
          </a:p>
          <a:p>
            <a:pPr marL="0" indent="447675" algn="just">
              <a:buFont typeface="Wingdings" panose="05000000000000000000" pitchFamily="2" charset="2"/>
              <a:buChar char="q"/>
            </a:pPr>
            <a:r>
              <a:rPr lang="ru-RU" b="1" dirty="0" smtClean="0"/>
              <a:t>Использование </a:t>
            </a:r>
            <a:r>
              <a:rPr lang="ru-RU" b="1" dirty="0"/>
              <a:t>ноутбуков обучающимися начальных классов возможно при наличии дополнительной клавиатуры. </a:t>
            </a:r>
            <a:endParaRPr lang="ru-RU" b="1" dirty="0" smtClean="0"/>
          </a:p>
          <a:p>
            <a:pPr marL="0" indent="447675" algn="just">
              <a:buFont typeface="Wingdings" panose="05000000000000000000" pitchFamily="2" charset="2"/>
              <a:buChar char="q"/>
            </a:pPr>
            <a:r>
              <a:rPr lang="ru-RU" b="1" dirty="0" smtClean="0"/>
              <a:t>Интерактивную доску (панель) и другие ЭСО следует выключать или переводить в режим ожидания, когда их использование приостановлено или завершено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83146" y="4225652"/>
            <a:ext cx="4381342" cy="144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400" b="1" dirty="0">
                <a:solidFill>
                  <a:schemeClr val="lt1"/>
                </a:solidFill>
              </a:rPr>
              <a:t>При использовании электронного оборудования, в том числе сенсорного экрана, клавиатуры, компьютерной мыши необходимо ежедневно дезинфицировать их в соответствии с рекомендациями производителя либо с использованием растворов или салфеток на спиртовой основе, содержащих не менее 70% </a:t>
            </a:r>
            <a:r>
              <a:rPr lang="ru-RU" sz="1400" b="1" dirty="0" smtClean="0">
                <a:solidFill>
                  <a:schemeClr val="lt1"/>
                </a:solidFill>
              </a:rPr>
              <a:t>спирта</a:t>
            </a:r>
            <a:endParaRPr lang="ru-RU" sz="14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uiExpand="1" build="p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960"/>
          </a:xfrm>
        </p:spPr>
        <p:txBody>
          <a:bodyPr>
            <a:normAutofit/>
          </a:bodyPr>
          <a:lstStyle/>
          <a:p>
            <a:pPr>
              <a:tabLst>
                <a:tab pos="2147888" algn="l"/>
              </a:tabLst>
            </a:pPr>
            <a:r>
              <a:rPr lang="ru-RU" sz="22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Palatino Linotype" pitchFamily="18" charset="0"/>
                <a:ea typeface="+mn-ea"/>
                <a:cs typeface="Calibri" pitchFamily="34" charset="0"/>
              </a:rPr>
              <a:t>РЕЖИМ РАБОТЫ ШКОЛЬНИКА ЗА КОМПЬЮТЕРОМ </a:t>
            </a:r>
            <a:endParaRPr lang="ru-RU" sz="22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Palatino Linotype" pitchFamily="18" charset="0"/>
              <a:ea typeface="+mn-ea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3146" y="852960"/>
            <a:ext cx="4572000" cy="26052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3126" y="852960"/>
            <a:ext cx="4572000" cy="260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583146" y="1120357"/>
            <a:ext cx="4453350" cy="4984374"/>
          </a:xfrm>
        </p:spPr>
        <p:txBody>
          <a:bodyPr>
            <a:normAutofit/>
          </a:bodyPr>
          <a:lstStyle/>
          <a:p>
            <a:pPr marL="0" indent="447675" algn="just">
              <a:buFont typeface="Wingdings" panose="05000000000000000000" pitchFamily="2" charset="2"/>
              <a:buChar char="q"/>
            </a:pPr>
            <a:r>
              <a:rPr lang="ru-RU" sz="1400" b="1" dirty="0" smtClean="0"/>
              <a:t>При необходимости использовать наушники время их непрерывного использования для всех возрастных групп должно составлять не более часа. Уровень громкости не должен превышать 60% от максимальной. Внутриканальные наушники должны быть предназначены только для индивидуального использования. </a:t>
            </a:r>
          </a:p>
          <a:p>
            <a:pPr marL="0" indent="447675" algn="just">
              <a:buFont typeface="Wingdings" panose="05000000000000000000" pitchFamily="2" charset="2"/>
              <a:buChar char="q"/>
            </a:pPr>
            <a:r>
              <a:rPr lang="ru-RU" sz="1400" b="1" dirty="0" smtClean="0"/>
              <a:t>Оконные </a:t>
            </a:r>
            <a:r>
              <a:rPr lang="ru-RU" sz="1400" b="1" dirty="0"/>
              <a:t>проемы в помещениях, где используются ЭСО, должны быть оборудованы </a:t>
            </a:r>
            <a:r>
              <a:rPr lang="ru-RU" sz="1400" b="1" dirty="0" err="1"/>
              <a:t>светорегулируемыми</a:t>
            </a:r>
            <a:r>
              <a:rPr lang="ru-RU" sz="1400" b="1" dirty="0"/>
              <a:t> устройствами. </a:t>
            </a:r>
          </a:p>
          <a:p>
            <a:pPr marL="0" indent="447675" algn="just">
              <a:buFont typeface="Wingdings" panose="05000000000000000000" pitchFamily="2" charset="2"/>
              <a:buChar char="q"/>
            </a:pPr>
            <a:r>
              <a:rPr lang="ru-RU" sz="1400" b="1" dirty="0" smtClean="0"/>
              <a:t>В помещении, где организовано рабочее место обучающегося с компьютером (ноутбуком) или планшетом, необходимо предусмотреть естественное освещение и искусственное общее и местное на рабочем столе. Источник местного освещения на рабочем месте обучающегося должен располагаться сбоку от экрана персонального компьютера (ноутбука) или планшета. Освещение не должно создавать бликов на поверхности экрана.</a:t>
            </a:r>
            <a:endParaRPr lang="ru-RU" sz="1400" b="1" dirty="0"/>
          </a:p>
        </p:txBody>
      </p:sp>
      <p:pic>
        <p:nvPicPr>
          <p:cNvPr id="3074" name="Picture 2" descr="https://www.riakchr.ru/upload/iblock/7f4/7f4ea5443b5648f56be3b9277f46149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27" y="1106243"/>
            <a:ext cx="4571999" cy="30489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155195"/>
            <a:ext cx="4548872" cy="122258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1500" b="1" dirty="0">
                <a:solidFill>
                  <a:schemeClr val="lt1"/>
                </a:solidFill>
              </a:rPr>
              <a:t>Организация рабочих мест пользователей персональных ЭСО должна обеспечивать зрительную дистанцию до экрана не менее 50 см. Использование планшетов предполагает их размещения на столе </a:t>
            </a:r>
            <a:r>
              <a:rPr lang="ru-RU" sz="1500" b="1" dirty="0" smtClean="0">
                <a:solidFill>
                  <a:schemeClr val="lt1"/>
                </a:solidFill>
              </a:rPr>
              <a:t>под </a:t>
            </a:r>
            <a:r>
              <a:rPr lang="ru-RU" sz="1500" b="1" dirty="0">
                <a:solidFill>
                  <a:schemeClr val="lt1"/>
                </a:solidFill>
              </a:rPr>
              <a:t>углом наклона 30°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60021" y="5468779"/>
            <a:ext cx="45951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i="1" dirty="0" smtClean="0"/>
              <a:t>Иллюстративное </a:t>
            </a:r>
            <a:r>
              <a:rPr lang="ru-RU" sz="1000" i="1" dirty="0"/>
              <a:t>фото </a:t>
            </a:r>
            <a:r>
              <a:rPr lang="ru-RU" sz="1000" i="1" dirty="0" smtClean="0"/>
              <a:t>из сети Интернет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86581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</TotalTime>
  <Words>1093</Words>
  <Application>Microsoft Office PowerPoint</Application>
  <PresentationFormat>Экран (16:10)</PresentationFormat>
  <Paragraphs>75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Palatino Linotype</vt:lpstr>
      <vt:lpstr>Wingdings</vt:lpstr>
      <vt:lpstr>Тема Office</vt:lpstr>
      <vt:lpstr>Презентация PowerPoint</vt:lpstr>
      <vt:lpstr>ЧТО ТАКОЕ ФИЗИЧЕСКАЯ (ДВИГАТЕЛЬНАЯ) АКТИВНОСТЬ?</vt:lpstr>
      <vt:lpstr>Презентация PowerPoint</vt:lpstr>
      <vt:lpstr>Презентация PowerPoint</vt:lpstr>
      <vt:lpstr>РЕЖИМ ДНЯ ШКОЛЬНИКА</vt:lpstr>
      <vt:lpstr>Презентация PowerPoint</vt:lpstr>
      <vt:lpstr>Презентация PowerPoint</vt:lpstr>
      <vt:lpstr>РЕЖИМ РАБОТЫ ШКОЛЬНИКА ЗА КОМПЬЮТЕРОМ </vt:lpstr>
      <vt:lpstr>РЕЖИМ РАБОТЫ ШКОЛЬНИКА ЗА КОМПЬЮТЕРОМ </vt:lpstr>
      <vt:lpstr>РИСКИ, СВЯЗАННЫЕ С НЕДОСТАТОЧНОЙ  ФИЗИЧЕСКОЙ АКТИВНОСТЬЮ</vt:lpstr>
      <vt:lpstr>ПРЕНЕБРЕЖЕНИЕ ФИЗИЧЕСКИМИ НАГРУЗКАМИ</vt:lpstr>
      <vt:lpstr>БЛАГОДАРИМ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СЛУЖБА ПО НАДЗОРУ В СФЕРЕ ЗАЩИТЫ ПРАВ ПОТРЕБИТЕЛЕЙ И БЛАГОПОЛУЧИЯ ЧЕЛОВЕКА</dc:title>
  <dc:creator>Александр С. Швалев</dc:creator>
  <cp:lastModifiedBy>Mishkileev</cp:lastModifiedBy>
  <cp:revision>182</cp:revision>
  <dcterms:created xsi:type="dcterms:W3CDTF">2019-11-21T04:01:57Z</dcterms:created>
  <dcterms:modified xsi:type="dcterms:W3CDTF">2021-02-04T08:31:16Z</dcterms:modified>
</cp:coreProperties>
</file>