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69" r:id="rId5"/>
    <p:sldId id="257" r:id="rId6"/>
    <p:sldId id="262" r:id="rId7"/>
    <p:sldId id="261" r:id="rId8"/>
    <p:sldId id="260" r:id="rId9"/>
    <p:sldId id="263" r:id="rId10"/>
    <p:sldId id="264" r:id="rId11"/>
    <p:sldId id="272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6"/>
    <a:srgbClr val="D2DEEF"/>
    <a:srgbClr val="25AAE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verda\Desktop\&#1082;%20&#1085;&#1072;&#1094;&#1087;&#1088;&#1086;&#1077;&#1082;&#1090;&#1091;\&#1089;&#1083;&#1072;&#1081;&#1076;%20&#1057;&#1086;&#1074;&#1088;&#1077;&#1084;&#1077;&#1085;&#1085;&#1072;&#1103;%20&#1096;&#1082;&#1086;&#1083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80094743756735E-2"/>
          <c:y val="0.34017899648294175"/>
          <c:w val="0.92349350925728857"/>
          <c:h val="0.353793995262787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60736"/>
        <c:axId val="36746304"/>
      </c:barChart>
      <c:catAx>
        <c:axId val="10066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6746304"/>
        <c:crosses val="autoZero"/>
        <c:auto val="1"/>
        <c:lblAlgn val="ctr"/>
        <c:lblOffset val="100"/>
        <c:noMultiLvlLbl val="0"/>
      </c:catAx>
      <c:valAx>
        <c:axId val="3674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60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6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0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D096-76CF-44C9-A390-559C2CF78AB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57899" y="3290508"/>
            <a:ext cx="528172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cap="all" dirty="0" smtClean="0">
                <a:ln w="12700">
                  <a:solidFill>
                    <a:srgbClr val="0068A6"/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О региональных проектах </a:t>
            </a:r>
            <a:br>
              <a:rPr lang="ru-RU" sz="2800" b="1" cap="all" dirty="0" smtClean="0">
                <a:ln w="12700">
                  <a:solidFill>
                    <a:srgbClr val="0068A6"/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</a:br>
            <a:r>
              <a:rPr lang="ru-RU" sz="2800" b="1" cap="all" dirty="0" smtClean="0">
                <a:ln w="12700">
                  <a:solidFill>
                    <a:srgbClr val="0068A6"/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в рамках национального проекта «Образование»</a:t>
            </a:r>
            <a:endParaRPr lang="en-US" sz="2800" b="1" cap="all" dirty="0">
              <a:ln w="12700">
                <a:solidFill>
                  <a:srgbClr val="0068A6"/>
                </a:solidFill>
              </a:ln>
              <a:solidFill>
                <a:schemeClr val="bg1"/>
              </a:solidFill>
              <a:effectLst>
                <a:glow rad="63500">
                  <a:srgbClr val="0068A6">
                    <a:alpha val="89000"/>
                  </a:srgbClr>
                </a:glow>
              </a:effectLst>
              <a:latin typeface="Arial Narrow" panose="020B0606020202030204" pitchFamily="34" charset="0"/>
              <a:ea typeface="Roboto Condense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261" y="4600236"/>
            <a:ext cx="376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68A6"/>
                </a:solidFill>
                <a:effectLst>
                  <a:glow rad="76200">
                    <a:schemeClr val="bg1">
                      <a:alpha val="82000"/>
                    </a:scheme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Костенко Максим Александрович,</a:t>
            </a:r>
          </a:p>
          <a:p>
            <a:r>
              <a:rPr lang="ru-RU" sz="1400" dirty="0" smtClean="0">
                <a:solidFill>
                  <a:srgbClr val="525253"/>
                </a:solidFill>
                <a:effectLst/>
                <a:latin typeface="Arial Narrow" panose="020B0606020202030204" pitchFamily="34" charset="0"/>
                <a:ea typeface="Roboto Condensed" pitchFamily="2" charset="0"/>
              </a:rPr>
              <a:t>министр образования и науки Алтайского края</a:t>
            </a:r>
            <a:endParaRPr lang="en-US" sz="1400" dirty="0">
              <a:solidFill>
                <a:srgbClr val="525253"/>
              </a:solidFill>
              <a:effectLst/>
              <a:latin typeface="Arial Narrow" panose="020B0606020202030204" pitchFamily="34" charset="0"/>
              <a:ea typeface="Roboto Condensed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08"/>
            <a:ext cx="12192000" cy="720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36944" y="59208"/>
            <a:ext cx="6504384" cy="6120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cap="all" dirty="0">
                <a:ln w="3175">
                  <a:solidFill>
                    <a:srgbClr val="0068A6">
                      <a:alpha val="59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  <a:cs typeface="+mn-cs"/>
              </a:rPr>
              <a:t>Министерство образования и науки</a:t>
            </a:r>
          </a:p>
          <a:p>
            <a:pPr>
              <a:lnSpc>
                <a:spcPct val="100000"/>
              </a:lnSpc>
            </a:pPr>
            <a:r>
              <a:rPr lang="ru-RU" sz="1800" b="1" cap="all" dirty="0">
                <a:ln w="3175">
                  <a:solidFill>
                    <a:srgbClr val="0068A6">
                      <a:alpha val="59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  <a:cs typeface="+mn-cs"/>
              </a:rPr>
              <a:t>Алтайского края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/>
        </p:blipFill>
        <p:spPr bwMode="auto">
          <a:xfrm>
            <a:off x="130811" y="-36832"/>
            <a:ext cx="7574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5573" y="6461116"/>
            <a:ext cx="3765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8A6"/>
                </a:solidFill>
                <a:effectLst>
                  <a:glow rad="76200">
                    <a:schemeClr val="bg1">
                      <a:alpha val="82000"/>
                    </a:scheme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14 декабря 2018 г.</a:t>
            </a:r>
          </a:p>
        </p:txBody>
      </p:sp>
    </p:spTree>
    <p:extLst>
      <p:ext uri="{BB962C8B-B14F-4D97-AF65-F5344CB8AC3E}">
        <p14:creationId xmlns:p14="http://schemas.microsoft.com/office/powerpoint/2010/main" val="35605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D191B">
                  <a:alpha val="15294"/>
                </a:srgbClr>
              </a:clrFrom>
              <a:clrTo>
                <a:srgbClr val="0D19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16933" r="20745" b="19615"/>
          <a:stretch/>
        </p:blipFill>
        <p:spPr>
          <a:xfrm>
            <a:off x="6608304" y="1245580"/>
            <a:ext cx="4537918" cy="38616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Новые возможности для каждого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508400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3" y="5145273"/>
            <a:ext cx="10685728" cy="1156727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условия для непрерывного обновления гражданами профессиональных знаний и приобретения ими новых профессиональных навыков, повышена доступность и вариативность программ обучения и увеличен охват граждан, осваивающих программы непрерывного образования в образовательных организациях высшего образования, среднего профессионального образования, дополнительного профессионального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стандарт кадрового обеспечения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промышленного (экономического)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роста.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422667"/>
            <a:ext cx="5881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300"/>
              </a:spcAft>
            </a:pP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Количество граждан </a:t>
            </a:r>
            <a:r>
              <a:rPr lang="ru-RU" sz="24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Алтайского края, ежегодно </a:t>
            </a: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проходящих обучение </a:t>
            </a:r>
            <a: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программам непрерывного образования </a:t>
            </a:r>
            <a:r>
              <a:rPr lang="ru-RU" sz="24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(дополнительным образовательным программам </a:t>
            </a:r>
            <a: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программам профессионального обучения) составляет </a:t>
            </a: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65,4 тыс. </a:t>
            </a:r>
            <a: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человек</a:t>
            </a:r>
            <a: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2776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920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Взаимосвязь национального проекта «Образование»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548626"/>
            <a:ext cx="7823200" cy="3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B0F0"/>
                </a:solidFill>
              </a:rPr>
              <a:t>с другими национальными проектами, реализуемыми </a:t>
            </a:r>
            <a:r>
              <a:rPr lang="ru-RU" altLang="ru-RU" sz="1600" b="1" dirty="0" smtClean="0">
                <a:solidFill>
                  <a:srgbClr val="376092"/>
                </a:solidFill>
              </a:rPr>
              <a:t>в </a:t>
            </a:r>
            <a:r>
              <a:rPr lang="ru-RU" altLang="ru-RU" sz="1600" b="1" dirty="0">
                <a:solidFill>
                  <a:srgbClr val="376092"/>
                </a:solidFill>
              </a:rPr>
              <a:t>Алтайском крае</a:t>
            </a:r>
          </a:p>
        </p:txBody>
      </p:sp>
      <p:sp>
        <p:nvSpPr>
          <p:cNvPr id="17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103" y="1008772"/>
            <a:ext cx="12132000" cy="432000"/>
          </a:xfrm>
          <a:prstGeom prst="rect">
            <a:avLst/>
          </a:prstGeom>
          <a:solidFill>
            <a:srgbClr val="D2DEEF">
              <a:alpha val="50000"/>
            </a:srgb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перекрестные точки: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104" y="1026772"/>
            <a:ext cx="0" cy="396000"/>
          </a:xfrm>
          <a:prstGeom prst="line">
            <a:avLst/>
          </a:prstGeom>
          <a:ln w="76200" cmpd="dbl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89642" y="1688914"/>
            <a:ext cx="10238015" cy="4396468"/>
          </a:xfrm>
          <a:prstGeom prst="rect">
            <a:avLst/>
          </a:prstGeom>
        </p:spPr>
        <p:txBody>
          <a:bodyPr/>
          <a:lstStyle/>
          <a:p>
            <a:pPr marL="266700" indent="-2667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 «Демография»:</a:t>
            </a:r>
          </a:p>
          <a:p>
            <a:pPr marL="1006475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дополнительных мест для детей в возрасте до 3 лет;</a:t>
            </a:r>
          </a:p>
          <a:p>
            <a:pPr marL="1006475" indent="-285750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переобучение лиц, достигших </a:t>
            </a:r>
            <a:r>
              <a:rPr lang="ru-RU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возраста, и женщин, находящихся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уходу за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«Цифровая экономика Российской Федерации»:</a:t>
            </a:r>
          </a:p>
          <a:p>
            <a:pPr marL="1006475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широкополосным интернетом;</a:t>
            </a:r>
          </a:p>
          <a:p>
            <a:pPr marL="1006475" indent="-285750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профессиональными образовательными организациями  и вузами специалистов с ключевыми компетенциями цифровой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«Здравоохранение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»:</a:t>
            </a:r>
            <a:endParaRPr lang="ru-RU" sz="2000" b="1" dirty="0">
              <a:solidFill>
                <a:srgbClr val="0068A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06475" indent="-285750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системы здравоохранения квалифицированными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«Производительность труда и поддержка занятости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»:</a:t>
            </a:r>
            <a:endParaRPr lang="ru-RU" sz="2000" b="1" dirty="0">
              <a:solidFill>
                <a:srgbClr val="0068A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06475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работников предприятий на базе профессиональных образовательных организаций и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103" y="733000"/>
            <a:ext cx="12132000" cy="684000"/>
          </a:xfrm>
          <a:prstGeom prst="rect">
            <a:avLst/>
          </a:prstGeom>
          <a:solidFill>
            <a:srgbClr val="D2DEEF">
              <a:alpha val="50000"/>
            </a:srgb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по сети и контингенту государственных </a:t>
            </a:r>
            <a:br>
              <a:rPr lang="ru-RU" sz="20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муниципальных образовательных организаций всех уровней</a:t>
            </a:r>
            <a:r>
              <a:rPr lang="ru-RU" sz="20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63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Актуальные характеристики системы образования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0486" y="1526088"/>
            <a:ext cx="11571028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краевых и муниципальных организаций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1447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(1615 филиалов и подразделений), из них: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организации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401, воспитанников – 114,9 тыс. чел.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673, обучающихся – 266,1 тыс. чел., в том числе отдельных общеобразовательных организаций для обучающихся с ОВЗ – 31.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 </a:t>
            </a:r>
            <a:r>
              <a:rPr lang="ru-RU" sz="2000" i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(ведомства образования, культуры, спорта)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276, обучающихся в организациях, реализующих дополнительные образовательные программы, – 228,4 тыс. чел.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профессионального образования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57, обучающихся – 47,5 тыс. чел.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образования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8, обучающихся – 51,1 тыс. чел.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24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обучающихся и студентов</a:t>
            </a:r>
            <a:r>
              <a:rPr lang="ru-RU" sz="24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479,6 тыс. чел. </a:t>
            </a:r>
            <a:endParaRPr lang="ru-RU" sz="2400" b="1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0104" y="751000"/>
            <a:ext cx="0" cy="648000"/>
          </a:xfrm>
          <a:prstGeom prst="line">
            <a:avLst/>
          </a:prstGeom>
          <a:ln w="76200" cmpd="dbl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103" y="733000"/>
            <a:ext cx="12132000" cy="432000"/>
          </a:xfrm>
          <a:prstGeom prst="rect">
            <a:avLst/>
          </a:prstGeom>
          <a:solidFill>
            <a:srgbClr val="D2DEEF">
              <a:alpha val="50000"/>
            </a:srgb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  <a:r>
              <a:rPr lang="ru-RU" sz="2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4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63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Актуальные характеристики системы образования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441" y="1223206"/>
            <a:ext cx="118683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удельный вес </a:t>
            </a:r>
            <a:r>
              <a:rPr lang="ru-RU" sz="1200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расположенных </a:t>
            </a:r>
            <a:r>
              <a:rPr lang="ru-RU" sz="1200" b="1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местности</a:t>
            </a:r>
            <a:r>
              <a:rPr lang="ru-RU" sz="1200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3538" lvl="0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 общеобразовательных школ, в них обучается 51% от контингента учащихся, в том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63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малокомплектных школ (100% оснащены оборудованием на базовом уровне в соответствии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ФГОС);</a:t>
            </a:r>
          </a:p>
          <a:p>
            <a:pPr marL="363538" lvl="0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детских садов (40% воспитанников);</a:t>
            </a:r>
          </a:p>
          <a:p>
            <a:pPr marL="363538" lvl="0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профессиональных образовательных организаций (22% студентов);</a:t>
            </a:r>
          </a:p>
          <a:p>
            <a:pPr marL="363538" lvl="0" indent="-171450">
              <a:spcAft>
                <a:spcPts val="300"/>
              </a:spcAft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организаций дополнительного образования детей (35% обучающихся).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 обучаются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вторую смену.</a:t>
            </a:r>
            <a:endParaRPr lang="ru-RU" sz="1200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 общеобразовательные организации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ресурсными базовыми школами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поддержки инклюзивного образования.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профессионального образования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63538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многопрофильных и специализированных (отраслевых) учреждений в городах (средний контингент более 2 </a:t>
            </a:r>
            <a:r>
              <a:rPr lang="ru-RU" sz="1200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3538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содержание и технологии подготовки (актуализация ФГОС СПО, сетевые образовательные программы, дуальная модель обучения, участие в движении «Молодые профессионалы», ГИА в форме </a:t>
            </a:r>
            <a:r>
              <a:rPr lang="ru-RU" sz="1200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демэкзамена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3538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кадры (создание экспертного сообщества с компетенциями, соответствующими мировым стандартам профессионализма, наставничество, стажерские практики);</a:t>
            </a:r>
          </a:p>
          <a:p>
            <a:pPr marL="363538" indent="-171450">
              <a:spcAft>
                <a:spcPts val="300"/>
              </a:spcAft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инфраструктура (специализированные центры компетенций и центры проведения демонстрационного экзамена, базовые кафедры на промышленных предприятиях).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краевой системы дополнительного образования: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модель выявления и поддержки одаренных детей;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ресурсные центры в 7 образовательных округах;</a:t>
            </a:r>
          </a:p>
          <a:p>
            <a:pPr marL="363538" lvl="1" indent="-17145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краевых программ и проектов реализуется по окружному принципу.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работает  40,9 тыс. педагогических работников, из них </a:t>
            </a:r>
            <a:r>
              <a:rPr lang="ru-RU" sz="1200" spc="-1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образовании – 9,0 тыс. чел., в общем – 21,3 тыс. чел.,  дополнительном – 5,0 тыс. чел., в профессиональном – 3,1 тыс. чел., в высшем – 2,5 тыс. чел. В возрасте до 35 лет – 20%. </a:t>
            </a:r>
            <a:r>
              <a:rPr lang="ru-RU" sz="1200" b="1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педагогов в 1,6 раза больше</a:t>
            </a:r>
            <a:r>
              <a:rPr lang="ru-RU" sz="1200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городских.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социальной поддержки молодых учителей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профессионального уровня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работников: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проводится 9 конкурсов профессионального мастерства;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99,8% педагогических и руководящих работников общеобразовательных организаций своевременно проходят курсы повышения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b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профессиональную переподготовку.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0104" y="751000"/>
            <a:ext cx="0" cy="396000"/>
          </a:xfrm>
          <a:prstGeom prst="line">
            <a:avLst/>
          </a:prstGeom>
          <a:ln w="76200" cmpd="dbl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0" y="1364830"/>
            <a:ext cx="5061664" cy="34117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Современная школа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18" y="3805208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08385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67045"/>
            <a:ext cx="10826645" cy="1184940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созданы: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высокооснащенные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места для обучающихся для реализации программ цифрового и гуманитарного профилей;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широкой реализации дистанционных программ обучения;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места в школах, расположенных в сельской местности и поселках городского типа.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922031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459397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041591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580170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909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274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Новая школа Алтая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624311"/>
            <a:ext cx="216000" cy="21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989028"/>
            <a:ext cx="216000" cy="21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503012"/>
            <a:ext cx="216000" cy="216000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547787507"/>
              </p:ext>
            </p:extLst>
          </p:nvPr>
        </p:nvGraphicFramePr>
        <p:xfrm>
          <a:off x="410130" y="4088294"/>
          <a:ext cx="5591503" cy="16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43563" y="4534560"/>
            <a:ext cx="4895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</a:t>
            </a:r>
            <a:r>
              <a:rPr lang="ru-RU" sz="14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 </a:t>
            </a: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 </a:t>
            </a:r>
            <a:r>
              <a:rPr lang="en-US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поселках городского типа  более 3 тысяч</a:t>
            </a:r>
            <a:endParaRPr lang="ru-RU" sz="1400" b="1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0974" y="1624311"/>
            <a:ext cx="345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Безопасная школа Алтая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7112" y="2772116"/>
            <a:ext cx="397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Новое качество образования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/>
          <a:stretch/>
        </p:blipFill>
        <p:spPr>
          <a:xfrm>
            <a:off x="6371968" y="1041665"/>
            <a:ext cx="5211920" cy="407193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Успех каждого ребенка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114648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92097"/>
            <a:ext cx="10826645" cy="1118255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0850"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Алтайском крае будет </a:t>
            </a:r>
            <a:r>
              <a:rPr lang="ru-RU" alt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</a:t>
            </a:r>
            <a:r>
              <a:rPr lang="ru-RU" sz="15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развития региональной системы дополнительного образования детей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направленная на </a:t>
            </a:r>
            <a:r>
              <a:rPr lang="ru-RU" alt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бновление содержания и методов дополнительного образования детей, развитие кадрового потенциала и модернизацию инфраструктуры системы дополнительного образования детей.</a:t>
            </a:r>
          </a:p>
          <a:p>
            <a:pPr indent="450850"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всех детей будет обеспечена </a:t>
            </a:r>
            <a:r>
              <a:rPr lang="ru-RU" sz="15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гармоничная образовательная среда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способствующая выявлению, поддержке и развитию их способностей и талантов, самоопределению и профессиональной ориентации.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6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68% </a:t>
            </a: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детей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 возрасте от 5 до 18 лет охвачены дополнительным образованием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7313">
              <a:spcAft>
                <a:spcPts val="6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 тыс. детей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прошли обучение и (или) приняли участие в мероприятиях детского технопарка Алтайского  «Кванториум.22»;</a:t>
            </a:r>
          </a:p>
          <a:p>
            <a:pPr marL="87313">
              <a:spcAft>
                <a:spcPts val="6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1,0 тыс. детей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приняли участие в открытых онлайн-уроках «</a:t>
            </a:r>
            <a:r>
              <a:rPr lang="ru-RU" dirty="0" err="1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», «Уроки настоящего» и иных аналогичных по возможностям, функциям и результатам проектах, направленных на раннюю профориентацию;</a:t>
            </a:r>
          </a:p>
          <a:p>
            <a:pPr marL="87313">
              <a:spcAft>
                <a:spcPts val="600"/>
              </a:spcAft>
            </a:pP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базовые ресурсные центры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в 7 образовательных округах;</a:t>
            </a:r>
          </a:p>
          <a:p>
            <a:pPr marL="87313"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60 краевых программ и проектов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для одаренных детей реализуется по окружному принципу.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1815840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734601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3906255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4528239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64" y="1101406"/>
            <a:ext cx="5609263" cy="40184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Поддержка семей, имеющих детей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114648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92097"/>
            <a:ext cx="10826645" cy="1118255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0850" algn="just">
              <a:lnSpc>
                <a:spcPts val="1600"/>
              </a:lnSpc>
            </a:pPr>
            <a:r>
              <a:rPr lang="ru-RU" sz="16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и функционирует целевая модель </a:t>
            </a:r>
            <a:r>
              <a:rPr lang="ru-RU" sz="16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предусматривающая создание системы информирования родителей по вопросам образования детей, в том числе на площадках объектов социальной инфраструктуры, распространение типовых информационных и методических пособий для родителей по вопросам развития, воспитания и обучения детей, в том числе раннего развития детей в возрасте до трех лет и детей </a:t>
            </a: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ограниченными возможностями </a:t>
            </a: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здоровья.</a:t>
            </a:r>
            <a:endParaRPr lang="ru-RU" sz="16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6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крае функционирует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614 консультационных центров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(КЦ), оказывающих методическую, психолого-педагогическую помощь родителям, воспитывающим детей.</a:t>
            </a:r>
          </a:p>
          <a:p>
            <a:pPr marL="87313">
              <a:spcAft>
                <a:spcPts val="6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Работа КЦ обеспечивает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максимальное сокращение социальной изоляции семей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посещающих детский сад, предоставляя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им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квалифицированную помощь специалистов. </a:t>
            </a:r>
          </a:p>
          <a:p>
            <a:pPr marL="87313">
              <a:spcAft>
                <a:spcPts val="6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итогам 2017 года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количество обращений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КЦ в очном режиме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23355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в дистанционном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2873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 В обеспечении деятельности КЦ задействовано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1993 сотрудников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из них 109 внештатных.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451572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3742967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99" y="1318631"/>
            <a:ext cx="6075692" cy="42834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653367"/>
            <a:ext cx="12179927" cy="720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Цифровая образовательная среда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659424"/>
            <a:ext cx="9348575" cy="707886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муниципальных образованиях будет внедрена целевая модель цифровой образовательной </a:t>
            </a:r>
            <a:r>
              <a:rPr lang="ru-RU" sz="20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</a:t>
            </a:r>
            <a:endParaRPr lang="ru-RU" sz="20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624481"/>
            <a:ext cx="0" cy="756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612535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3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en-US" sz="2000" b="1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2000" b="1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r>
              <a:rPr lang="ru-RU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– доля 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школ, ведущих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журнал в электронном виде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исключая бумажное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ведение</a:t>
            </a:r>
            <a:r>
              <a:rPr lang="en-US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функционирует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РИС «Сетевой край. Образование»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– комплекс информационных систем в сфере образования Алтайского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края</a:t>
            </a:r>
            <a:r>
              <a:rPr lang="en-US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2018 году приобретено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более 3 тыс. единиц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персональных компьютеров для образовательных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организаций</a:t>
            </a:r>
            <a:r>
              <a:rPr lang="en-US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образовательные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организации используют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дистанционные образовательные технологии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осуществляют апробацию электронных форм учебников, развивают информационную образовательную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среду;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25%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школ и учреждений среднего профессионального образования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подключены к высокоскоростному </a:t>
            </a: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Интернету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151809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776649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483206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630506"/>
            <a:ext cx="216000" cy="21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6397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65" y="1318632"/>
            <a:ext cx="6078767" cy="42853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653367"/>
            <a:ext cx="12179927" cy="720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УЧИТЕЛЬ БУДУЩЕГО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659424"/>
            <a:ext cx="9348575" cy="707886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национальная система профессионального роста педагогических работников.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624481"/>
            <a:ext cx="0" cy="756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612535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spcAft>
                <a:spcPts val="600"/>
              </a:spcAft>
            </a:pPr>
            <a:r>
              <a:rPr lang="ru-RU" sz="1600" i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системе образования работает  40,9 тыс. педагогических работников, из них в дошкольном образовании – 9,0 тыс. чел., </a:t>
            </a: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общем – 21,3 тыс. чел., дополнительном – 5,0 тыс. чел., </a:t>
            </a: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профессиональном – 3,1 тыс. чел. </a:t>
            </a:r>
          </a:p>
          <a:p>
            <a:pPr marL="87313">
              <a:spcAft>
                <a:spcPts val="300"/>
              </a:spcAft>
            </a:pPr>
            <a:r>
              <a:rPr lang="ru-RU" sz="16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Учителей 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возрасте до 35 лет –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20,5%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 Реализуется комплекс мер социальной поддержки молодых учителей, охватывающий 50%.</a:t>
            </a:r>
          </a:p>
          <a:p>
            <a:pPr marL="87313">
              <a:spcAft>
                <a:spcPts val="300"/>
              </a:spcAft>
            </a:pPr>
            <a:r>
              <a:rPr lang="ru-RU" sz="16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Сформирована 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система повышения профессионального уровня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педагогических работников:</a:t>
            </a:r>
          </a:p>
          <a:p>
            <a:pPr marL="533400" indent="-1746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99,8% педагогических и руководящих работников общеобразовательных организаций своевременно проходят курсы повышения квалификации и (или) профессиональную переподготовку;</a:t>
            </a:r>
          </a:p>
          <a:p>
            <a:pPr marL="533400" indent="-174625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 проводится 9 конкурсов профессионального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мастерства.</a:t>
            </a:r>
            <a:endParaRPr lang="ru-RU" sz="16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/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Отсутствует </a:t>
            </a:r>
            <a:r>
              <a:rPr lang="ru-RU" sz="1600" b="1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аккредитационный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центр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в системы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образования.</a:t>
            </a:r>
            <a:endParaRPr lang="ru-RU" sz="16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164180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952309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5061637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8463" b="19834"/>
          <a:stretch/>
        </p:blipFill>
        <p:spPr>
          <a:xfrm>
            <a:off x="6101999" y="1434316"/>
            <a:ext cx="5878761" cy="30420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Молодые профессионалы 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127398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3" y="5145273"/>
            <a:ext cx="10685728" cy="1156727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учреждений опережающей подготовки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передовых технологий, ежегодно обучено </a:t>
            </a:r>
            <a:r>
              <a:rPr lang="ru-RU" sz="1600" b="1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100 чел.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 краткосрочным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по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востребованным и перспективным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профессиям; 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по реализуемым образовательным программам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новыми и актуализированными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проводится в форме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демонстрационного </a:t>
            </a:r>
            <a:r>
              <a:rPr lang="ru-RU" sz="1600" b="1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ведется набор по актуализированным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ФГОС СПО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2018 году набор по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профессиям</a:t>
            </a:r>
            <a:b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 специальностям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ТОП-50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составил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1675 человек по 12 профессиям и 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специальностям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47,5% ПОО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выделены средства краевого бюджета на оснащение мастерских и центров проведения демонстрационного экзамена в 2017-2018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годах;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функционируют 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 многофункциональных центров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прикладных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квалификаций;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III открытый региональный чемпионат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профессионального мастерства «Молодые профессионалы» в соответствии со стандартами «</a:t>
            </a:r>
            <a:r>
              <a:rPr lang="ru-RU" sz="2000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Ворлдскиллс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27 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компетенциям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317882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812990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439251"/>
            <a:ext cx="216000" cy="21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217629"/>
            <a:ext cx="216000" cy="216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409631" y="0"/>
            <a:ext cx="4224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(Повышение конкурентоспособности профессионального образования</a:t>
            </a:r>
            <a:r>
              <a:rPr lang="ru-RU" sz="16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)</a:t>
            </a:r>
            <a:endParaRPr lang="en-US" sz="16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1154</Words>
  <Application>Microsoft Office PowerPoint</Application>
  <PresentationFormat>Произвольный</PresentationFormat>
  <Paragraphs>125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Иосиф Геннадьевич Кременских</dc:creator>
  <cp:lastModifiedBy>Марина Владимировна Дюбенкова</cp:lastModifiedBy>
  <cp:revision>67</cp:revision>
  <cp:lastPrinted>2018-12-11T02:45:55Z</cp:lastPrinted>
  <dcterms:created xsi:type="dcterms:W3CDTF">2018-12-10T06:08:56Z</dcterms:created>
  <dcterms:modified xsi:type="dcterms:W3CDTF">2019-02-26T11:58:33Z</dcterms:modified>
</cp:coreProperties>
</file>